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1"/>
  </p:notesMasterIdLst>
  <p:sldIdLst>
    <p:sldId id="256" r:id="rId2"/>
    <p:sldId id="258" r:id="rId3"/>
    <p:sldId id="259" r:id="rId4"/>
    <p:sldId id="260" r:id="rId5"/>
    <p:sldId id="268" r:id="rId6"/>
    <p:sldId id="322" r:id="rId7"/>
    <p:sldId id="315" r:id="rId8"/>
    <p:sldId id="335" r:id="rId9"/>
    <p:sldId id="337" r:id="rId10"/>
    <p:sldId id="338" r:id="rId11"/>
    <p:sldId id="340" r:id="rId12"/>
    <p:sldId id="339" r:id="rId13"/>
    <p:sldId id="341" r:id="rId14"/>
    <p:sldId id="342" r:id="rId15"/>
    <p:sldId id="343" r:id="rId16"/>
    <p:sldId id="344" r:id="rId17"/>
    <p:sldId id="345" r:id="rId18"/>
    <p:sldId id="346" r:id="rId19"/>
    <p:sldId id="350" r:id="rId20"/>
    <p:sldId id="347" r:id="rId21"/>
    <p:sldId id="348" r:id="rId22"/>
    <p:sldId id="349" r:id="rId23"/>
    <p:sldId id="351" r:id="rId24"/>
    <p:sldId id="352" r:id="rId25"/>
    <p:sldId id="295" r:id="rId26"/>
    <p:sldId id="359" r:id="rId27"/>
    <p:sldId id="313" r:id="rId28"/>
    <p:sldId id="360" r:id="rId29"/>
    <p:sldId id="353" r:id="rId30"/>
    <p:sldId id="354" r:id="rId31"/>
    <p:sldId id="355" r:id="rId32"/>
    <p:sldId id="356" r:id="rId33"/>
    <p:sldId id="357" r:id="rId34"/>
    <p:sldId id="358" r:id="rId35"/>
    <p:sldId id="395" r:id="rId36"/>
    <p:sldId id="366" r:id="rId37"/>
    <p:sldId id="367" r:id="rId38"/>
    <p:sldId id="368" r:id="rId39"/>
    <p:sldId id="369" r:id="rId40"/>
    <p:sldId id="362" r:id="rId41"/>
    <p:sldId id="371" r:id="rId42"/>
    <p:sldId id="363" r:id="rId43"/>
    <p:sldId id="373" r:id="rId44"/>
    <p:sldId id="374" r:id="rId45"/>
    <p:sldId id="375" r:id="rId46"/>
    <p:sldId id="376" r:id="rId47"/>
    <p:sldId id="370" r:id="rId48"/>
    <p:sldId id="377" r:id="rId49"/>
    <p:sldId id="379" r:id="rId50"/>
    <p:sldId id="380" r:id="rId51"/>
    <p:sldId id="381" r:id="rId52"/>
    <p:sldId id="382" r:id="rId53"/>
    <p:sldId id="386" r:id="rId54"/>
    <p:sldId id="385" r:id="rId55"/>
    <p:sldId id="387" r:id="rId56"/>
    <p:sldId id="388" r:id="rId57"/>
    <p:sldId id="396" r:id="rId58"/>
    <p:sldId id="390" r:id="rId59"/>
    <p:sldId id="391" r:id="rId60"/>
    <p:sldId id="392" r:id="rId61"/>
    <p:sldId id="393" r:id="rId62"/>
    <p:sldId id="394" r:id="rId63"/>
    <p:sldId id="323" r:id="rId64"/>
    <p:sldId id="324" r:id="rId65"/>
    <p:sldId id="397" r:id="rId66"/>
    <p:sldId id="334" r:id="rId67"/>
    <p:sldId id="328" r:id="rId68"/>
    <p:sldId id="329" r:id="rId69"/>
    <p:sldId id="266" r:id="rId70"/>
    <p:sldId id="269" r:id="rId71"/>
    <p:sldId id="331" r:id="rId72"/>
    <p:sldId id="332" r:id="rId73"/>
    <p:sldId id="333" r:id="rId74"/>
    <p:sldId id="399" r:id="rId75"/>
    <p:sldId id="270" r:id="rId76"/>
    <p:sldId id="283" r:id="rId77"/>
    <p:sldId id="262" r:id="rId78"/>
    <p:sldId id="275" r:id="rId79"/>
    <p:sldId id="400"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94055" autoAdjust="0"/>
  </p:normalViewPr>
  <p:slideViewPr>
    <p:cSldViewPr snapToGrid="0">
      <p:cViewPr varScale="1">
        <p:scale>
          <a:sx n="153" d="100"/>
          <a:sy n="153" d="100"/>
        </p:scale>
        <p:origin x="624" y="1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377756-E345-4D77-AEDE-F51936825F5C}" type="datetimeFigureOut">
              <a:rPr lang="en-US" smtClean="0"/>
              <a:t>20-Apr-21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21A85-D335-4EA0-BAE3-CEC6F442B3B6}" type="slidenum">
              <a:rPr lang="en-US" smtClean="0"/>
              <a:t>‹#›</a:t>
            </a:fld>
            <a:endParaRPr lang="en-US"/>
          </a:p>
        </p:txBody>
      </p:sp>
    </p:spTree>
    <p:extLst>
      <p:ext uri="{BB962C8B-B14F-4D97-AF65-F5344CB8AC3E}">
        <p14:creationId xmlns:p14="http://schemas.microsoft.com/office/powerpoint/2010/main" val="3809009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新細明體" panose="02020500000000000000" pitchFamily="18" charset="-120"/>
                <a:cs typeface="Times New Roman" panose="02020603050405020304" pitchFamily="18" charset="0"/>
              </a:rPr>
              <a:t>Good afternoon, </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Professor Choi, Professor Lam. Welcome to the final presentation of my FYP project on F1 Pit-Stop Strategy.</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start with today’s presentation, let me pick up where we left off from the previous presentation, so to refresh our memories about the project. </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Also, I added a page number at the bottom right so you may kindly reference it during the Q&amp;A session. </a:t>
            </a:r>
          </a:p>
        </p:txBody>
      </p:sp>
      <p:sp>
        <p:nvSpPr>
          <p:cNvPr id="4" name="Slide Number Placeholder 3"/>
          <p:cNvSpPr>
            <a:spLocks noGrp="1"/>
          </p:cNvSpPr>
          <p:nvPr>
            <p:ph type="sldNum" sz="quarter" idx="5"/>
          </p:nvPr>
        </p:nvSpPr>
        <p:spPr/>
        <p:txBody>
          <a:bodyPr/>
          <a:lstStyle/>
          <a:p>
            <a:fld id="{F4C21A85-D335-4EA0-BAE3-CEC6F442B3B6}" type="slidenum">
              <a:rPr lang="en-US" smtClean="0"/>
              <a:t>1</a:t>
            </a:fld>
            <a:endParaRPr lang="en-US"/>
          </a:p>
        </p:txBody>
      </p:sp>
    </p:spTree>
    <p:extLst>
      <p:ext uri="{BB962C8B-B14F-4D97-AF65-F5344CB8AC3E}">
        <p14:creationId xmlns:p14="http://schemas.microsoft.com/office/powerpoint/2010/main" val="388292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reason why we chose “final position” as the result label, is because a race must have distinct final positions from P1 to P20, if there is no retirement. (We call position 1 as P1). There are certain records that the model discards, such as DNF records, 3-stop strategies, and so on, making the distribution not exactly flat, but it is good enough.</a:t>
            </a:r>
          </a:p>
        </p:txBody>
      </p:sp>
      <p:sp>
        <p:nvSpPr>
          <p:cNvPr id="4" name="Slide Number Placeholder 3"/>
          <p:cNvSpPr>
            <a:spLocks noGrp="1"/>
          </p:cNvSpPr>
          <p:nvPr>
            <p:ph type="sldNum" sz="quarter" idx="5"/>
          </p:nvPr>
        </p:nvSpPr>
        <p:spPr/>
        <p:txBody>
          <a:bodyPr/>
          <a:lstStyle/>
          <a:p>
            <a:fld id="{F4C21A85-D335-4EA0-BAE3-CEC6F442B3B6}" type="slidenum">
              <a:rPr lang="en-US" smtClean="0"/>
              <a:t>12</a:t>
            </a:fld>
            <a:endParaRPr lang="en-US"/>
          </a:p>
        </p:txBody>
      </p:sp>
    </p:spTree>
    <p:extLst>
      <p:ext uri="{BB962C8B-B14F-4D97-AF65-F5344CB8AC3E}">
        <p14:creationId xmlns:p14="http://schemas.microsoft.com/office/powerpoint/2010/main" val="308865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However, when we look at the prediction results during the testing stage, in both 2019 and 2020, the model only predicts P5-P11. It proves that the model is trying to predict an average position so to reduce the total loss in the loss function. The result we have is therefore just a false hope. We have to try another result label.</a:t>
            </a:r>
          </a:p>
        </p:txBody>
      </p:sp>
      <p:sp>
        <p:nvSpPr>
          <p:cNvPr id="4" name="Slide Number Placeholder 3"/>
          <p:cNvSpPr>
            <a:spLocks noGrp="1"/>
          </p:cNvSpPr>
          <p:nvPr>
            <p:ph type="sldNum" sz="quarter" idx="5"/>
          </p:nvPr>
        </p:nvSpPr>
        <p:spPr/>
        <p:txBody>
          <a:bodyPr/>
          <a:lstStyle/>
          <a:p>
            <a:fld id="{F4C21A85-D335-4EA0-BAE3-CEC6F442B3B6}" type="slidenum">
              <a:rPr lang="en-US" smtClean="0"/>
              <a:t>13</a:t>
            </a:fld>
            <a:endParaRPr lang="en-US"/>
          </a:p>
        </p:txBody>
      </p:sp>
    </p:spTree>
    <p:extLst>
      <p:ext uri="{BB962C8B-B14F-4D97-AF65-F5344CB8AC3E}">
        <p14:creationId xmlns:p14="http://schemas.microsoft.com/office/powerpoint/2010/main" val="221862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Version 5 tries using “total race time” as the result label. We tried using “time” because it should be distinct and have a relatively larger difference between each driver. However, the validation loss is 21.72 minutes, and 31.07 minutes respectively in two training sets from 2016-2020 and from 2017-2020. The loss is too huge and prediction is far from accurate.</a:t>
            </a:r>
          </a:p>
        </p:txBody>
      </p:sp>
      <p:sp>
        <p:nvSpPr>
          <p:cNvPr id="4" name="Slide Number Placeholder 3"/>
          <p:cNvSpPr>
            <a:spLocks noGrp="1"/>
          </p:cNvSpPr>
          <p:nvPr>
            <p:ph type="sldNum" sz="quarter" idx="5"/>
          </p:nvPr>
        </p:nvSpPr>
        <p:spPr/>
        <p:txBody>
          <a:bodyPr/>
          <a:lstStyle/>
          <a:p>
            <a:fld id="{F4C21A85-D335-4EA0-BAE3-CEC6F442B3B6}" type="slidenum">
              <a:rPr lang="en-US" smtClean="0"/>
              <a:t>14</a:t>
            </a:fld>
            <a:endParaRPr lang="en-US"/>
          </a:p>
        </p:txBody>
      </p:sp>
    </p:spTree>
    <p:extLst>
      <p:ext uri="{BB962C8B-B14F-4D97-AF65-F5344CB8AC3E}">
        <p14:creationId xmlns:p14="http://schemas.microsoft.com/office/powerpoint/2010/main" val="3810362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If we try to sort all predicted time in the same race, and get the rank number of each driver’s predicted total time, say from index 1 to 20, we can compare it with the real final position of each driver. However, we find out that the model has a total mismatch in predicted position and the result labels.</a:t>
            </a:r>
          </a:p>
        </p:txBody>
      </p:sp>
      <p:sp>
        <p:nvSpPr>
          <p:cNvPr id="4" name="Slide Number Placeholder 3"/>
          <p:cNvSpPr>
            <a:spLocks noGrp="1"/>
          </p:cNvSpPr>
          <p:nvPr>
            <p:ph type="sldNum" sz="quarter" idx="5"/>
          </p:nvPr>
        </p:nvSpPr>
        <p:spPr/>
        <p:txBody>
          <a:bodyPr/>
          <a:lstStyle/>
          <a:p>
            <a:fld id="{F4C21A85-D335-4EA0-BAE3-CEC6F442B3B6}" type="slidenum">
              <a:rPr lang="en-US" smtClean="0"/>
              <a:t>15</a:t>
            </a:fld>
            <a:endParaRPr lang="en-US"/>
          </a:p>
        </p:txBody>
      </p:sp>
    </p:spTree>
    <p:extLst>
      <p:ext uri="{BB962C8B-B14F-4D97-AF65-F5344CB8AC3E}">
        <p14:creationId xmlns:p14="http://schemas.microsoft.com/office/powerpoint/2010/main" val="293597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If there is one thing we learnt from version 5, it is the technique to sort the predicted results and transform them to final position in the same race. In version 6, we apply the technique of sorting results, by revisiting model 3.</a:t>
            </a:r>
          </a:p>
        </p:txBody>
      </p:sp>
      <p:sp>
        <p:nvSpPr>
          <p:cNvPr id="4" name="Slide Number Placeholder 3"/>
          <p:cNvSpPr>
            <a:spLocks noGrp="1"/>
          </p:cNvSpPr>
          <p:nvPr>
            <p:ph type="sldNum" sz="quarter" idx="5"/>
          </p:nvPr>
        </p:nvSpPr>
        <p:spPr/>
        <p:txBody>
          <a:bodyPr/>
          <a:lstStyle/>
          <a:p>
            <a:fld id="{F4C21A85-D335-4EA0-BAE3-CEC6F442B3B6}" type="slidenum">
              <a:rPr lang="en-US" smtClean="0"/>
              <a:t>16</a:t>
            </a:fld>
            <a:endParaRPr lang="en-US"/>
          </a:p>
        </p:txBody>
      </p:sp>
    </p:spTree>
    <p:extLst>
      <p:ext uri="{BB962C8B-B14F-4D97-AF65-F5344CB8AC3E}">
        <p14:creationId xmlns:p14="http://schemas.microsoft.com/office/powerpoint/2010/main" val="222796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first predict each driver’s final position gain or loss, and then use “initial position” to minus the predicted “position gain”, so to arrive at the “calculated final position”. Then, we rank the “calculated final position” to compare it with the real final position.</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result shows that it is relatively accurate in prediction! But at the same time, we can see that the predictions always predict 0 or extreme numbers, due to the imbalance dataset problem that remains unsolved in version 3.</a:t>
            </a:r>
          </a:p>
        </p:txBody>
      </p:sp>
      <p:sp>
        <p:nvSpPr>
          <p:cNvPr id="4" name="Slide Number Placeholder 3"/>
          <p:cNvSpPr>
            <a:spLocks noGrp="1"/>
          </p:cNvSpPr>
          <p:nvPr>
            <p:ph type="sldNum" sz="quarter" idx="5"/>
          </p:nvPr>
        </p:nvSpPr>
        <p:spPr/>
        <p:txBody>
          <a:bodyPr/>
          <a:lstStyle/>
          <a:p>
            <a:fld id="{F4C21A85-D335-4EA0-BAE3-CEC6F442B3B6}" type="slidenum">
              <a:rPr lang="en-US" smtClean="0"/>
              <a:t>17</a:t>
            </a:fld>
            <a:endParaRPr lang="en-US"/>
          </a:p>
        </p:txBody>
      </p:sp>
    </p:spTree>
    <p:extLst>
      <p:ext uri="{BB962C8B-B14F-4D97-AF65-F5344CB8AC3E}">
        <p14:creationId xmlns:p14="http://schemas.microsoft.com/office/powerpoint/2010/main" val="807531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At our final version, we find ways to solve the imbalance dataset problem. The first objective is to optimize training and validation split ratio, and the second objective is to remove rows with high frequencies so to flatten the dataset result label.</a:t>
            </a:r>
          </a:p>
        </p:txBody>
      </p:sp>
      <p:sp>
        <p:nvSpPr>
          <p:cNvPr id="4" name="Slide Number Placeholder 3"/>
          <p:cNvSpPr>
            <a:spLocks noGrp="1"/>
          </p:cNvSpPr>
          <p:nvPr>
            <p:ph type="sldNum" sz="quarter" idx="5"/>
          </p:nvPr>
        </p:nvSpPr>
        <p:spPr/>
        <p:txBody>
          <a:bodyPr/>
          <a:lstStyle/>
          <a:p>
            <a:fld id="{F4C21A85-D335-4EA0-BAE3-CEC6F442B3B6}" type="slidenum">
              <a:rPr lang="en-US" smtClean="0"/>
              <a:t>18</a:t>
            </a:fld>
            <a:endParaRPr lang="en-US"/>
          </a:p>
        </p:txBody>
      </p:sp>
    </p:spTree>
    <p:extLst>
      <p:ext uri="{BB962C8B-B14F-4D97-AF65-F5344CB8AC3E}">
        <p14:creationId xmlns:p14="http://schemas.microsoft.com/office/powerpoint/2010/main" val="358048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(Jump to next page) </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After running several tests on different races, among the 3 options of 70/30, 80/20, and 90/10 split, we conclude that 80/20 split creates the lowest loss among the 3 options.</a:t>
            </a:r>
          </a:p>
        </p:txBody>
      </p:sp>
      <p:sp>
        <p:nvSpPr>
          <p:cNvPr id="4" name="Slide Number Placeholder 3"/>
          <p:cNvSpPr>
            <a:spLocks noGrp="1"/>
          </p:cNvSpPr>
          <p:nvPr>
            <p:ph type="sldNum" sz="quarter" idx="5"/>
          </p:nvPr>
        </p:nvSpPr>
        <p:spPr/>
        <p:txBody>
          <a:bodyPr/>
          <a:lstStyle/>
          <a:p>
            <a:fld id="{F4C21A85-D335-4EA0-BAE3-CEC6F442B3B6}" type="slidenum">
              <a:rPr lang="en-US" smtClean="0"/>
              <a:t>19</a:t>
            </a:fld>
            <a:endParaRPr lang="en-US"/>
          </a:p>
        </p:txBody>
      </p:sp>
    </p:spTree>
    <p:extLst>
      <p:ext uri="{BB962C8B-B14F-4D97-AF65-F5344CB8AC3E}">
        <p14:creationId xmlns:p14="http://schemas.microsoft.com/office/powerpoint/2010/main" val="3600142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After running several tests on different races, among the 3 options of 70/30, 80/20, and 90/10 split, we conclude that 80/20 split creates the lowest loss among the 3 options.</a:t>
            </a:r>
          </a:p>
        </p:txBody>
      </p:sp>
      <p:sp>
        <p:nvSpPr>
          <p:cNvPr id="4" name="Slide Number Placeholder 3"/>
          <p:cNvSpPr>
            <a:spLocks noGrp="1"/>
          </p:cNvSpPr>
          <p:nvPr>
            <p:ph type="sldNum" sz="quarter" idx="5"/>
          </p:nvPr>
        </p:nvSpPr>
        <p:spPr/>
        <p:txBody>
          <a:bodyPr/>
          <a:lstStyle/>
          <a:p>
            <a:fld id="{F4C21A85-D335-4EA0-BAE3-CEC6F442B3B6}" type="slidenum">
              <a:rPr lang="en-US" smtClean="0"/>
              <a:t>20</a:t>
            </a:fld>
            <a:endParaRPr lang="en-US"/>
          </a:p>
        </p:txBody>
      </p:sp>
    </p:spTree>
    <p:extLst>
      <p:ext uri="{BB962C8B-B14F-4D97-AF65-F5344CB8AC3E}">
        <p14:creationId xmlns:p14="http://schemas.microsoft.com/office/powerpoint/2010/main" val="1348449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After running several tests on different races, among the 3 options of 70/30, 80/20, and 90/10 split, we conclude that 80/20 split creates the lowest loss among the 3 options.</a:t>
            </a:r>
          </a:p>
        </p:txBody>
      </p:sp>
      <p:sp>
        <p:nvSpPr>
          <p:cNvPr id="4" name="Slide Number Placeholder 3"/>
          <p:cNvSpPr>
            <a:spLocks noGrp="1"/>
          </p:cNvSpPr>
          <p:nvPr>
            <p:ph type="sldNum" sz="quarter" idx="5"/>
          </p:nvPr>
        </p:nvSpPr>
        <p:spPr/>
        <p:txBody>
          <a:bodyPr/>
          <a:lstStyle/>
          <a:p>
            <a:fld id="{F4C21A85-D335-4EA0-BAE3-CEC6F442B3B6}" type="slidenum">
              <a:rPr lang="en-US" smtClean="0"/>
              <a:t>21</a:t>
            </a:fld>
            <a:endParaRPr lang="en-US"/>
          </a:p>
        </p:txBody>
      </p:sp>
    </p:spTree>
    <p:extLst>
      <p:ext uri="{BB962C8B-B14F-4D97-AF65-F5344CB8AC3E}">
        <p14:creationId xmlns:p14="http://schemas.microsoft.com/office/powerpoint/2010/main" val="243852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2</a:t>
            </a:fld>
            <a:endParaRPr lang="en-US"/>
          </a:p>
        </p:txBody>
      </p:sp>
    </p:spTree>
    <p:extLst>
      <p:ext uri="{BB962C8B-B14F-4D97-AF65-F5344CB8AC3E}">
        <p14:creationId xmlns:p14="http://schemas.microsoft.com/office/powerpoint/2010/main" val="2490829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Regarding flattening of dataset result label, we select rows with -1, 0, 1 and 2 as result labels, and use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numpy</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random.choice</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to randomly select a specified number of rows from each list of rows to be removed, so their frequency will be 50 rows. We can see that the distribution of result labels is much more flatter than before.</a:t>
            </a:r>
          </a:p>
        </p:txBody>
      </p:sp>
      <p:sp>
        <p:nvSpPr>
          <p:cNvPr id="4" name="Slide Number Placeholder 3"/>
          <p:cNvSpPr>
            <a:spLocks noGrp="1"/>
          </p:cNvSpPr>
          <p:nvPr>
            <p:ph type="sldNum" sz="quarter" idx="5"/>
          </p:nvPr>
        </p:nvSpPr>
        <p:spPr/>
        <p:txBody>
          <a:bodyPr/>
          <a:lstStyle/>
          <a:p>
            <a:fld id="{F4C21A85-D335-4EA0-BAE3-CEC6F442B3B6}" type="slidenum">
              <a:rPr lang="en-US" smtClean="0"/>
              <a:t>22</a:t>
            </a:fld>
            <a:endParaRPr lang="en-US"/>
          </a:p>
        </p:txBody>
      </p:sp>
    </p:spTree>
    <p:extLst>
      <p:ext uri="{BB962C8B-B14F-4D97-AF65-F5344CB8AC3E}">
        <p14:creationId xmlns:p14="http://schemas.microsoft.com/office/powerpoint/2010/main" val="181649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So how would the accuracy be? We ran the same training process and see that both training and validation loss are close to each other, and is contained at &lt;2.5. This gives us strong hope of a well-performing model, but we still need extensive testing work to prove it.</a:t>
            </a:r>
          </a:p>
        </p:txBody>
      </p:sp>
      <p:sp>
        <p:nvSpPr>
          <p:cNvPr id="4" name="Slide Number Placeholder 3"/>
          <p:cNvSpPr>
            <a:spLocks noGrp="1"/>
          </p:cNvSpPr>
          <p:nvPr>
            <p:ph type="sldNum" sz="quarter" idx="5"/>
          </p:nvPr>
        </p:nvSpPr>
        <p:spPr/>
        <p:txBody>
          <a:bodyPr/>
          <a:lstStyle/>
          <a:p>
            <a:fld id="{F4C21A85-D335-4EA0-BAE3-CEC6F442B3B6}" type="slidenum">
              <a:rPr lang="en-US" smtClean="0"/>
              <a:t>23</a:t>
            </a:fld>
            <a:endParaRPr lang="en-US"/>
          </a:p>
        </p:txBody>
      </p:sp>
    </p:spTree>
    <p:extLst>
      <p:ext uri="{BB962C8B-B14F-4D97-AF65-F5344CB8AC3E}">
        <p14:creationId xmlns:p14="http://schemas.microsoft.com/office/powerpoint/2010/main" val="2007368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Same as version 6, we arrive at a “calculated final position” and compare it with the real result label. We take the absolute difference between them, and take the average of all records in the same race to form the “accuracy index”, which is in fact the average absolute loss. The lower the “accuracy index”, the more accurate the model performs.</a:t>
            </a:r>
          </a:p>
        </p:txBody>
      </p:sp>
      <p:sp>
        <p:nvSpPr>
          <p:cNvPr id="4" name="Slide Number Placeholder 3"/>
          <p:cNvSpPr>
            <a:spLocks noGrp="1"/>
          </p:cNvSpPr>
          <p:nvPr>
            <p:ph type="sldNum" sz="quarter" idx="5"/>
          </p:nvPr>
        </p:nvSpPr>
        <p:spPr/>
        <p:txBody>
          <a:bodyPr/>
          <a:lstStyle/>
          <a:p>
            <a:fld id="{F4C21A85-D335-4EA0-BAE3-CEC6F442B3B6}" type="slidenum">
              <a:rPr lang="en-US" smtClean="0"/>
              <a:t>24</a:t>
            </a:fld>
            <a:endParaRPr lang="en-US"/>
          </a:p>
        </p:txBody>
      </p:sp>
    </p:spTree>
    <p:extLst>
      <p:ext uri="{BB962C8B-B14F-4D97-AF65-F5344CB8AC3E}">
        <p14:creationId xmlns:p14="http://schemas.microsoft.com/office/powerpoint/2010/main" val="2720486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Before going to the evaluation pages, let’s take an overview of the model. We have 17 columns describing the position, pitstop strategies, and tyres, weather condition, track information, and ability index. We fed them to our 10-layer Sequential model, and predict the final position gain or loss.</a:t>
            </a:r>
          </a:p>
        </p:txBody>
      </p:sp>
      <p:sp>
        <p:nvSpPr>
          <p:cNvPr id="4" name="Slide Number Placeholder 3"/>
          <p:cNvSpPr>
            <a:spLocks noGrp="1"/>
          </p:cNvSpPr>
          <p:nvPr>
            <p:ph type="sldNum" sz="quarter" idx="5"/>
          </p:nvPr>
        </p:nvSpPr>
        <p:spPr/>
        <p:txBody>
          <a:bodyPr/>
          <a:lstStyle/>
          <a:p>
            <a:fld id="{F4C21A85-D335-4EA0-BAE3-CEC6F442B3B6}" type="slidenum">
              <a:rPr lang="en-US" smtClean="0"/>
              <a:t>25</a:t>
            </a:fld>
            <a:endParaRPr lang="en-US"/>
          </a:p>
        </p:txBody>
      </p:sp>
    </p:spTree>
    <p:extLst>
      <p:ext uri="{BB962C8B-B14F-4D97-AF65-F5344CB8AC3E}">
        <p14:creationId xmlns:p14="http://schemas.microsoft.com/office/powerpoint/2010/main" val="74403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27</a:t>
            </a:fld>
            <a:endParaRPr lang="en-US"/>
          </a:p>
        </p:txBody>
      </p:sp>
    </p:spTree>
    <p:extLst>
      <p:ext uri="{BB962C8B-B14F-4D97-AF65-F5344CB8AC3E}">
        <p14:creationId xmlns:p14="http://schemas.microsoft.com/office/powerpoint/2010/main" val="107763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Regarding the dataset, we have 1135 record from 2016-2020 season.</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recap, 80% of the dataset is served as training data, while 20% of them is validation data. We take the consecutive year as the testing data. For example, a model trained with 2016-2019 season would use 2020 season as testing dataset. We would also randomly choose validation data from the dataset for each epoch.</a:t>
            </a:r>
          </a:p>
        </p:txBody>
      </p:sp>
      <p:sp>
        <p:nvSpPr>
          <p:cNvPr id="4" name="Slide Number Placeholder 3"/>
          <p:cNvSpPr>
            <a:spLocks noGrp="1"/>
          </p:cNvSpPr>
          <p:nvPr>
            <p:ph type="sldNum" sz="quarter" idx="5"/>
          </p:nvPr>
        </p:nvSpPr>
        <p:spPr/>
        <p:txBody>
          <a:bodyPr/>
          <a:lstStyle/>
          <a:p>
            <a:fld id="{F4C21A85-D335-4EA0-BAE3-CEC6F442B3B6}" type="slidenum">
              <a:rPr lang="en-US" smtClean="0"/>
              <a:t>28</a:t>
            </a:fld>
            <a:endParaRPr lang="en-US"/>
          </a:p>
        </p:txBody>
      </p:sp>
    </p:spTree>
    <p:extLst>
      <p:ext uri="{BB962C8B-B14F-4D97-AF65-F5344CB8AC3E}">
        <p14:creationId xmlns:p14="http://schemas.microsoft.com/office/powerpoint/2010/main" val="2612700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These are the evaluations.</a:t>
            </a:r>
          </a:p>
        </p:txBody>
      </p:sp>
      <p:sp>
        <p:nvSpPr>
          <p:cNvPr id="4" name="Slide Number Placeholder 3"/>
          <p:cNvSpPr>
            <a:spLocks noGrp="1"/>
          </p:cNvSpPr>
          <p:nvPr>
            <p:ph type="sldNum" sz="quarter" idx="5"/>
          </p:nvPr>
        </p:nvSpPr>
        <p:spPr/>
        <p:txBody>
          <a:bodyPr/>
          <a:lstStyle/>
          <a:p>
            <a:fld id="{F4C21A85-D335-4EA0-BAE3-CEC6F442B3B6}" type="slidenum">
              <a:rPr lang="en-US" smtClean="0"/>
              <a:t>29</a:t>
            </a:fld>
            <a:endParaRPr lang="en-US"/>
          </a:p>
        </p:txBody>
      </p:sp>
    </p:spTree>
    <p:extLst>
      <p:ext uri="{BB962C8B-B14F-4D97-AF65-F5344CB8AC3E}">
        <p14:creationId xmlns:p14="http://schemas.microsoft.com/office/powerpoint/2010/main" val="1130272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In the 2019 season, the model has a ±2.13 error in predicting final position.</a:t>
            </a:r>
          </a:p>
        </p:txBody>
      </p:sp>
      <p:sp>
        <p:nvSpPr>
          <p:cNvPr id="4" name="Slide Number Placeholder 3"/>
          <p:cNvSpPr>
            <a:spLocks noGrp="1"/>
          </p:cNvSpPr>
          <p:nvPr>
            <p:ph type="sldNum" sz="quarter" idx="5"/>
          </p:nvPr>
        </p:nvSpPr>
        <p:spPr/>
        <p:txBody>
          <a:bodyPr/>
          <a:lstStyle/>
          <a:p>
            <a:fld id="{F4C21A85-D335-4EA0-BAE3-CEC6F442B3B6}" type="slidenum">
              <a:rPr lang="en-US" smtClean="0"/>
              <a:t>32</a:t>
            </a:fld>
            <a:endParaRPr lang="en-US"/>
          </a:p>
        </p:txBody>
      </p:sp>
    </p:spTree>
    <p:extLst>
      <p:ext uri="{BB962C8B-B14F-4D97-AF65-F5344CB8AC3E}">
        <p14:creationId xmlns:p14="http://schemas.microsoft.com/office/powerpoint/2010/main" val="394024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While in the 2020 season, the model has a ±2.23 error in predicting final position. Here we simplified the display of evaluation process, but it is the same.</a:t>
            </a:r>
          </a:p>
        </p:txBody>
      </p:sp>
      <p:sp>
        <p:nvSpPr>
          <p:cNvPr id="4" name="Slide Number Placeholder 3"/>
          <p:cNvSpPr>
            <a:spLocks noGrp="1"/>
          </p:cNvSpPr>
          <p:nvPr>
            <p:ph type="sldNum" sz="quarter" idx="5"/>
          </p:nvPr>
        </p:nvSpPr>
        <p:spPr/>
        <p:txBody>
          <a:bodyPr/>
          <a:lstStyle/>
          <a:p>
            <a:fld id="{F4C21A85-D335-4EA0-BAE3-CEC6F442B3B6}" type="slidenum">
              <a:rPr lang="en-US" smtClean="0"/>
              <a:t>33</a:t>
            </a:fld>
            <a:endParaRPr lang="en-US"/>
          </a:p>
        </p:txBody>
      </p:sp>
    </p:spTree>
    <p:extLst>
      <p:ext uri="{BB962C8B-B14F-4D97-AF65-F5344CB8AC3E}">
        <p14:creationId xmlns:p14="http://schemas.microsoft.com/office/powerpoint/2010/main" val="3916230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can conclude that model 1 is accurate and reliable, even though we have a new “corona race schedule” with 5 new, unknown tracks, the generalization technique in how we generalize the tracks help us in giving out high accuracy prediction in final position.</a:t>
            </a:r>
          </a:p>
        </p:txBody>
      </p:sp>
      <p:sp>
        <p:nvSpPr>
          <p:cNvPr id="4" name="Slide Number Placeholder 3"/>
          <p:cNvSpPr>
            <a:spLocks noGrp="1"/>
          </p:cNvSpPr>
          <p:nvPr>
            <p:ph type="sldNum" sz="quarter" idx="5"/>
          </p:nvPr>
        </p:nvSpPr>
        <p:spPr/>
        <p:txBody>
          <a:bodyPr/>
          <a:lstStyle/>
          <a:p>
            <a:fld id="{F4C21A85-D335-4EA0-BAE3-CEC6F442B3B6}" type="slidenum">
              <a:rPr lang="en-US" smtClean="0"/>
              <a:t>34</a:t>
            </a:fld>
            <a:endParaRPr lang="en-US"/>
          </a:p>
        </p:txBody>
      </p:sp>
    </p:spTree>
    <p:extLst>
      <p:ext uri="{BB962C8B-B14F-4D97-AF65-F5344CB8AC3E}">
        <p14:creationId xmlns:p14="http://schemas.microsoft.com/office/powerpoint/2010/main" val="300545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3</a:t>
            </a:fld>
            <a:endParaRPr lang="en-US"/>
          </a:p>
        </p:txBody>
      </p:sp>
    </p:spTree>
    <p:extLst>
      <p:ext uri="{BB962C8B-B14F-4D97-AF65-F5344CB8AC3E}">
        <p14:creationId xmlns:p14="http://schemas.microsoft.com/office/powerpoint/2010/main" val="32459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For our 2</a:t>
            </a:r>
            <a:r>
              <a:rPr lang="en-US" sz="1800" baseline="30000" dirty="0">
                <a:effectLst/>
                <a:latin typeface="Calibri" panose="020F0502020204030204" pitchFamily="34" charset="0"/>
                <a:ea typeface="新細明體" panose="02020500000000000000" pitchFamily="18" charset="-120"/>
                <a:cs typeface="Times New Roman" panose="02020603050405020304" pitchFamily="18" charset="0"/>
              </a:rPr>
              <a:t>nd</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model, we predict pitstop strategy under the safety car condition.</a:t>
            </a:r>
          </a:p>
        </p:txBody>
      </p:sp>
      <p:sp>
        <p:nvSpPr>
          <p:cNvPr id="4" name="Slide Number Placeholder 3"/>
          <p:cNvSpPr>
            <a:spLocks noGrp="1"/>
          </p:cNvSpPr>
          <p:nvPr>
            <p:ph type="sldNum" sz="quarter" idx="5"/>
          </p:nvPr>
        </p:nvSpPr>
        <p:spPr/>
        <p:txBody>
          <a:bodyPr/>
          <a:lstStyle/>
          <a:p>
            <a:fld id="{F4C21A85-D335-4EA0-BAE3-CEC6F442B3B6}" type="slidenum">
              <a:rPr lang="en-US" smtClean="0"/>
              <a:t>35</a:t>
            </a:fld>
            <a:endParaRPr lang="en-US"/>
          </a:p>
        </p:txBody>
      </p:sp>
    </p:spTree>
    <p:extLst>
      <p:ext uri="{BB962C8B-B14F-4D97-AF65-F5344CB8AC3E}">
        <p14:creationId xmlns:p14="http://schemas.microsoft.com/office/powerpoint/2010/main" val="1977077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An accident scenario means there is a hazard on the track caused by car crashing or car failure.</a:t>
            </a:r>
          </a:p>
        </p:txBody>
      </p:sp>
      <p:sp>
        <p:nvSpPr>
          <p:cNvPr id="4" name="Slide Number Placeholder 3"/>
          <p:cNvSpPr>
            <a:spLocks noGrp="1"/>
          </p:cNvSpPr>
          <p:nvPr>
            <p:ph type="sldNum" sz="quarter" idx="5"/>
          </p:nvPr>
        </p:nvSpPr>
        <p:spPr/>
        <p:txBody>
          <a:bodyPr/>
          <a:lstStyle/>
          <a:p>
            <a:fld id="{F4C21A85-D335-4EA0-BAE3-CEC6F442B3B6}" type="slidenum">
              <a:rPr lang="en-US" smtClean="0"/>
              <a:t>36</a:t>
            </a:fld>
            <a:endParaRPr lang="en-US"/>
          </a:p>
        </p:txBody>
      </p:sp>
    </p:spTree>
    <p:extLst>
      <p:ext uri="{BB962C8B-B14F-4D97-AF65-F5344CB8AC3E}">
        <p14:creationId xmlns:p14="http://schemas.microsoft.com/office/powerpoint/2010/main" val="1635532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 safety car condition means a safety car is deployed to limit all car’s travelling speed, so to let the Marshall clear up the track from obstacles.</a:t>
            </a:r>
          </a:p>
        </p:txBody>
      </p:sp>
      <p:sp>
        <p:nvSpPr>
          <p:cNvPr id="4" name="Slide Number Placeholder 3"/>
          <p:cNvSpPr>
            <a:spLocks noGrp="1"/>
          </p:cNvSpPr>
          <p:nvPr>
            <p:ph type="sldNum" sz="quarter" idx="5"/>
          </p:nvPr>
        </p:nvSpPr>
        <p:spPr/>
        <p:txBody>
          <a:bodyPr/>
          <a:lstStyle/>
          <a:p>
            <a:fld id="{F4C21A85-D335-4EA0-BAE3-CEC6F442B3B6}" type="slidenum">
              <a:rPr lang="en-US" smtClean="0"/>
              <a:t>37</a:t>
            </a:fld>
            <a:endParaRPr lang="en-US"/>
          </a:p>
        </p:txBody>
      </p:sp>
    </p:spTree>
    <p:extLst>
      <p:ext uri="{BB962C8B-B14F-4D97-AF65-F5344CB8AC3E}">
        <p14:creationId xmlns:p14="http://schemas.microsoft.com/office/powerpoint/2010/main" val="3303175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understand why the strategy during Safety Car condition is crucial to a race win, there is an analogy: You promise Mom to bake a cake. Mom normally drives home in 10 minutes, while baking a cake takes 20 minutes. However, Mom told you that because of a traffic jam, she is taking 30 minutes to drive home. That’s why Mom can enjoy the cake when she comes back.</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traffic jam is like a safety car condition, where all cars outside drives slower than normal; While baking a cake is like going for a pitstop, such that the time lost in the pitstop is less than normal under such conditions.</a:t>
            </a:r>
          </a:p>
        </p:txBody>
      </p:sp>
      <p:sp>
        <p:nvSpPr>
          <p:cNvPr id="4" name="Slide Number Placeholder 3"/>
          <p:cNvSpPr>
            <a:spLocks noGrp="1"/>
          </p:cNvSpPr>
          <p:nvPr>
            <p:ph type="sldNum" sz="quarter" idx="5"/>
          </p:nvPr>
        </p:nvSpPr>
        <p:spPr/>
        <p:txBody>
          <a:bodyPr/>
          <a:lstStyle/>
          <a:p>
            <a:fld id="{F4C21A85-D335-4EA0-BAE3-CEC6F442B3B6}" type="slidenum">
              <a:rPr lang="en-US" smtClean="0"/>
              <a:t>38</a:t>
            </a:fld>
            <a:endParaRPr lang="en-US"/>
          </a:p>
        </p:txBody>
      </p:sp>
    </p:spTree>
    <p:extLst>
      <p:ext uri="{BB962C8B-B14F-4D97-AF65-F5344CB8AC3E}">
        <p14:creationId xmlns:p14="http://schemas.microsoft.com/office/powerpoint/2010/main" val="729567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dilemma of pitting in during the safety car is that, if we go for a pitstop, we lose less time than the planned pitstop, and to enjoy a fresher set of tyres. But if we stay out, we can gain positions from people going to pit, or at least remain the original position.</a:t>
            </a:r>
          </a:p>
        </p:txBody>
      </p:sp>
      <p:sp>
        <p:nvSpPr>
          <p:cNvPr id="4" name="Slide Number Placeholder 3"/>
          <p:cNvSpPr>
            <a:spLocks noGrp="1"/>
          </p:cNvSpPr>
          <p:nvPr>
            <p:ph type="sldNum" sz="quarter" idx="5"/>
          </p:nvPr>
        </p:nvSpPr>
        <p:spPr/>
        <p:txBody>
          <a:bodyPr/>
          <a:lstStyle/>
          <a:p>
            <a:fld id="{F4C21A85-D335-4EA0-BAE3-CEC6F442B3B6}" type="slidenum">
              <a:rPr lang="en-US" smtClean="0"/>
              <a:t>39</a:t>
            </a:fld>
            <a:endParaRPr lang="en-US"/>
          </a:p>
        </p:txBody>
      </p:sp>
    </p:spTree>
    <p:extLst>
      <p:ext uri="{BB962C8B-B14F-4D97-AF65-F5344CB8AC3E}">
        <p14:creationId xmlns:p14="http://schemas.microsoft.com/office/powerpoint/2010/main" val="3892133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Our first version tries to reuse model 1, and remove the data columns that is logically unknown when the accident occurs in the middle of the race. However, the data columns cannot represent multiple safety car scenario, which is inaccurate in representation.</a:t>
            </a:r>
          </a:p>
        </p:txBody>
      </p:sp>
      <p:sp>
        <p:nvSpPr>
          <p:cNvPr id="4" name="Slide Number Placeholder 3"/>
          <p:cNvSpPr>
            <a:spLocks noGrp="1"/>
          </p:cNvSpPr>
          <p:nvPr>
            <p:ph type="sldNum" sz="quarter" idx="5"/>
          </p:nvPr>
        </p:nvSpPr>
        <p:spPr/>
        <p:txBody>
          <a:bodyPr/>
          <a:lstStyle/>
          <a:p>
            <a:fld id="{F4C21A85-D335-4EA0-BAE3-CEC6F442B3B6}" type="slidenum">
              <a:rPr lang="en-US" smtClean="0"/>
              <a:t>40</a:t>
            </a:fld>
            <a:endParaRPr lang="en-US"/>
          </a:p>
        </p:txBody>
      </p:sp>
    </p:spTree>
    <p:extLst>
      <p:ext uri="{BB962C8B-B14F-4D97-AF65-F5344CB8AC3E}">
        <p14:creationId xmlns:p14="http://schemas.microsoft.com/office/powerpoint/2010/main" val="2130826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Therefore, we duplicated each driver’s record for each safety car occasion, and treat each safety car event as a separate record. Here we can see that each driver owns 2 separate records, and they have different safety car pitstop decisions for the 2 safety car occasions.</a:t>
            </a:r>
          </a:p>
        </p:txBody>
      </p:sp>
      <p:sp>
        <p:nvSpPr>
          <p:cNvPr id="4" name="Slide Number Placeholder 3"/>
          <p:cNvSpPr>
            <a:spLocks noGrp="1"/>
          </p:cNvSpPr>
          <p:nvPr>
            <p:ph type="sldNum" sz="quarter" idx="5"/>
          </p:nvPr>
        </p:nvSpPr>
        <p:spPr/>
        <p:txBody>
          <a:bodyPr/>
          <a:lstStyle/>
          <a:p>
            <a:fld id="{F4C21A85-D335-4EA0-BAE3-CEC6F442B3B6}" type="slidenum">
              <a:rPr lang="en-US" smtClean="0"/>
              <a:t>41</a:t>
            </a:fld>
            <a:endParaRPr lang="en-US"/>
          </a:p>
        </p:txBody>
      </p:sp>
    </p:spTree>
    <p:extLst>
      <p:ext uri="{BB962C8B-B14F-4D97-AF65-F5344CB8AC3E}">
        <p14:creationId xmlns:p14="http://schemas.microsoft.com/office/powerpoint/2010/main" val="3158583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Version 2 of the model takes 15 input columns that is mostly derived from the datasets scraped online. They concern about the current state of the car, and the details of the input data will be discussed soon. Our result label, and the model design is same as model 1.</a:t>
            </a:r>
          </a:p>
        </p:txBody>
      </p:sp>
      <p:sp>
        <p:nvSpPr>
          <p:cNvPr id="4" name="Slide Number Placeholder 3"/>
          <p:cNvSpPr>
            <a:spLocks noGrp="1"/>
          </p:cNvSpPr>
          <p:nvPr>
            <p:ph type="sldNum" sz="quarter" idx="5"/>
          </p:nvPr>
        </p:nvSpPr>
        <p:spPr/>
        <p:txBody>
          <a:bodyPr/>
          <a:lstStyle/>
          <a:p>
            <a:fld id="{F4C21A85-D335-4EA0-BAE3-CEC6F442B3B6}" type="slidenum">
              <a:rPr lang="en-US" smtClean="0"/>
              <a:t>42</a:t>
            </a:fld>
            <a:endParaRPr lang="en-US"/>
          </a:p>
        </p:txBody>
      </p:sp>
    </p:spTree>
    <p:extLst>
      <p:ext uri="{BB962C8B-B14F-4D97-AF65-F5344CB8AC3E}">
        <p14:creationId xmlns:p14="http://schemas.microsoft.com/office/powerpoint/2010/main" val="988998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can see a decent training and validation loss in both graphs.</a:t>
            </a:r>
          </a:p>
        </p:txBody>
      </p:sp>
      <p:sp>
        <p:nvSpPr>
          <p:cNvPr id="4" name="Slide Number Placeholder 3"/>
          <p:cNvSpPr>
            <a:spLocks noGrp="1"/>
          </p:cNvSpPr>
          <p:nvPr>
            <p:ph type="sldNum" sz="quarter" idx="5"/>
          </p:nvPr>
        </p:nvSpPr>
        <p:spPr/>
        <p:txBody>
          <a:bodyPr/>
          <a:lstStyle/>
          <a:p>
            <a:fld id="{F4C21A85-D335-4EA0-BAE3-CEC6F442B3B6}" type="slidenum">
              <a:rPr lang="en-US" smtClean="0"/>
              <a:t>43</a:t>
            </a:fld>
            <a:endParaRPr lang="en-US"/>
          </a:p>
        </p:txBody>
      </p:sp>
    </p:spTree>
    <p:extLst>
      <p:ext uri="{BB962C8B-B14F-4D97-AF65-F5344CB8AC3E}">
        <p14:creationId xmlns:p14="http://schemas.microsoft.com/office/powerpoint/2010/main" val="40713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But suspiciously, we check with the imbalance dataset problem, and in this case, the result label is also containing many zeroes. Therefore, we try to crop out high-frequency rows with the previous technique.</a:t>
            </a:r>
          </a:p>
        </p:txBody>
      </p:sp>
      <p:sp>
        <p:nvSpPr>
          <p:cNvPr id="4" name="Slide Number Placeholder 3"/>
          <p:cNvSpPr>
            <a:spLocks noGrp="1"/>
          </p:cNvSpPr>
          <p:nvPr>
            <p:ph type="sldNum" sz="quarter" idx="5"/>
          </p:nvPr>
        </p:nvSpPr>
        <p:spPr/>
        <p:txBody>
          <a:bodyPr/>
          <a:lstStyle/>
          <a:p>
            <a:fld id="{F4C21A85-D335-4EA0-BAE3-CEC6F442B3B6}" type="slidenum">
              <a:rPr lang="en-US" smtClean="0"/>
              <a:t>44</a:t>
            </a:fld>
            <a:endParaRPr lang="en-US"/>
          </a:p>
        </p:txBody>
      </p:sp>
    </p:spTree>
    <p:extLst>
      <p:ext uri="{BB962C8B-B14F-4D97-AF65-F5344CB8AC3E}">
        <p14:creationId xmlns:p14="http://schemas.microsoft.com/office/powerpoint/2010/main" val="1675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 quick review of what Formula 1 and Pitstop strategy is: Formula One is the topmost motorsport racing event. Pitstop is required in the rules, and is to let drivers switch out worn tyres and put on new fresh tyres. A pitstop would look like this.</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(plays video), (click one more time)</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It took around 2.5 seconds to change tyres, but in total around 30 seconds travelling in the pitlane. Such a time-consuming activity must be conducted at least once per race. The crucial questions are: When to do a pitstop? How many pitstop is needed? And How about pitstop strategies during the Accident Scenario?</a:t>
            </a:r>
          </a:p>
        </p:txBody>
      </p:sp>
      <p:sp>
        <p:nvSpPr>
          <p:cNvPr id="4" name="Slide Number Placeholder 3"/>
          <p:cNvSpPr>
            <a:spLocks noGrp="1"/>
          </p:cNvSpPr>
          <p:nvPr>
            <p:ph type="sldNum" sz="quarter" idx="5"/>
          </p:nvPr>
        </p:nvSpPr>
        <p:spPr/>
        <p:txBody>
          <a:bodyPr/>
          <a:lstStyle/>
          <a:p>
            <a:fld id="{F4C21A85-D335-4EA0-BAE3-CEC6F442B3B6}" type="slidenum">
              <a:rPr lang="en-US" smtClean="0"/>
              <a:t>4</a:t>
            </a:fld>
            <a:endParaRPr lang="en-US"/>
          </a:p>
        </p:txBody>
      </p:sp>
    </p:spTree>
    <p:extLst>
      <p:ext uri="{BB962C8B-B14F-4D97-AF65-F5344CB8AC3E}">
        <p14:creationId xmlns:p14="http://schemas.microsoft.com/office/powerpoint/2010/main" val="3568445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However, the model performs worse than that of the uncropped model. Since this model tries to make the binary decision of either going to the pit or staying out during the safety car condition, we check the distribution of this input column as well.</a:t>
            </a:r>
          </a:p>
        </p:txBody>
      </p:sp>
      <p:sp>
        <p:nvSpPr>
          <p:cNvPr id="4" name="Slide Number Placeholder 3"/>
          <p:cNvSpPr>
            <a:spLocks noGrp="1"/>
          </p:cNvSpPr>
          <p:nvPr>
            <p:ph type="sldNum" sz="quarter" idx="5"/>
          </p:nvPr>
        </p:nvSpPr>
        <p:spPr/>
        <p:txBody>
          <a:bodyPr/>
          <a:lstStyle/>
          <a:p>
            <a:fld id="{F4C21A85-D335-4EA0-BAE3-CEC6F442B3B6}" type="slidenum">
              <a:rPr lang="en-US" smtClean="0"/>
              <a:t>45</a:t>
            </a:fld>
            <a:endParaRPr lang="en-US"/>
          </a:p>
        </p:txBody>
      </p:sp>
    </p:spTree>
    <p:extLst>
      <p:ext uri="{BB962C8B-B14F-4D97-AF65-F5344CB8AC3E}">
        <p14:creationId xmlns:p14="http://schemas.microsoft.com/office/powerpoint/2010/main" val="3639688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Imbalance of no-pit and pit-in also exist. It is around 2 to 1 in 2016-2020, and 3 to 1 in 2016-2019. However, we already know that 2016-2019 has a higher model accuracy, which means making the dataset more balanced on the frequency of pit decision would not help increase the model accuracy. In addition, we decide not to crop the dataset because cropping 400 records from the training dataset could severely affect the training effectiveness of the model. Hence, we decide to stay with the uncropped model.</a:t>
            </a:r>
          </a:p>
        </p:txBody>
      </p:sp>
      <p:sp>
        <p:nvSpPr>
          <p:cNvPr id="4" name="Slide Number Placeholder 3"/>
          <p:cNvSpPr>
            <a:spLocks noGrp="1"/>
          </p:cNvSpPr>
          <p:nvPr>
            <p:ph type="sldNum" sz="quarter" idx="5"/>
          </p:nvPr>
        </p:nvSpPr>
        <p:spPr/>
        <p:txBody>
          <a:bodyPr/>
          <a:lstStyle/>
          <a:p>
            <a:fld id="{F4C21A85-D335-4EA0-BAE3-CEC6F442B3B6}" type="slidenum">
              <a:rPr lang="en-US" smtClean="0"/>
              <a:t>46</a:t>
            </a:fld>
            <a:endParaRPr lang="en-US"/>
          </a:p>
        </p:txBody>
      </p:sp>
    </p:spTree>
    <p:extLst>
      <p:ext uri="{BB962C8B-B14F-4D97-AF65-F5344CB8AC3E}">
        <p14:creationId xmlns:p14="http://schemas.microsoft.com/office/powerpoint/2010/main" val="3627626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Let’s take an overview of the model 2. We have input data regarding the current position, current tyre compound, how many laps is travelled on it, and how many laps remained in the race, etc. By varying the binary decision of pitting in or staying out, we can generate 2 position gain or loss predictions. Comparing the 2 predictions would mean picking the optimal decision of either pitting in or staying out.</a:t>
            </a:r>
          </a:p>
        </p:txBody>
      </p:sp>
      <p:sp>
        <p:nvSpPr>
          <p:cNvPr id="4" name="Slide Number Placeholder 3"/>
          <p:cNvSpPr>
            <a:spLocks noGrp="1"/>
          </p:cNvSpPr>
          <p:nvPr>
            <p:ph type="sldNum" sz="quarter" idx="5"/>
          </p:nvPr>
        </p:nvSpPr>
        <p:spPr/>
        <p:txBody>
          <a:bodyPr/>
          <a:lstStyle/>
          <a:p>
            <a:fld id="{F4C21A85-D335-4EA0-BAE3-CEC6F442B3B6}" type="slidenum">
              <a:rPr lang="en-US" smtClean="0"/>
              <a:t>47</a:t>
            </a:fld>
            <a:endParaRPr lang="en-US"/>
          </a:p>
        </p:txBody>
      </p:sp>
    </p:spTree>
    <p:extLst>
      <p:ext uri="{BB962C8B-B14F-4D97-AF65-F5344CB8AC3E}">
        <p14:creationId xmlns:p14="http://schemas.microsoft.com/office/powerpoint/2010/main" val="514341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Our dataset contains duplicated rows for the sake of differentiating the multiple safety car occasions. We have 1225 records from 2016-2020, and everything else stays the same as that of model 1.</a:t>
            </a:r>
          </a:p>
        </p:txBody>
      </p:sp>
      <p:sp>
        <p:nvSpPr>
          <p:cNvPr id="4" name="Slide Number Placeholder 3"/>
          <p:cNvSpPr>
            <a:spLocks noGrp="1"/>
          </p:cNvSpPr>
          <p:nvPr>
            <p:ph type="sldNum" sz="quarter" idx="5"/>
          </p:nvPr>
        </p:nvSpPr>
        <p:spPr/>
        <p:txBody>
          <a:bodyPr/>
          <a:lstStyle/>
          <a:p>
            <a:fld id="{F4C21A85-D335-4EA0-BAE3-CEC6F442B3B6}" type="slidenum">
              <a:rPr lang="en-US" smtClean="0"/>
              <a:t>49</a:t>
            </a:fld>
            <a:endParaRPr lang="en-US"/>
          </a:p>
        </p:txBody>
      </p:sp>
    </p:spTree>
    <p:extLst>
      <p:ext uri="{BB962C8B-B14F-4D97-AF65-F5344CB8AC3E}">
        <p14:creationId xmlns:p14="http://schemas.microsoft.com/office/powerpoint/2010/main" val="3891056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evaluate our model, we need to check 2 things: 1) if it performs well in the 2 testing seasons, 2019 and 2020. And 2) if we feed the model with more races, will the accuracy improve?</a:t>
            </a:r>
          </a:p>
        </p:txBody>
      </p:sp>
      <p:sp>
        <p:nvSpPr>
          <p:cNvPr id="4" name="Slide Number Placeholder 3"/>
          <p:cNvSpPr>
            <a:spLocks noGrp="1"/>
          </p:cNvSpPr>
          <p:nvPr>
            <p:ph type="sldNum" sz="quarter" idx="5"/>
          </p:nvPr>
        </p:nvSpPr>
        <p:spPr/>
        <p:txBody>
          <a:bodyPr/>
          <a:lstStyle/>
          <a:p>
            <a:fld id="{F4C21A85-D335-4EA0-BAE3-CEC6F442B3B6}" type="slidenum">
              <a:rPr lang="en-US" smtClean="0"/>
              <a:t>50</a:t>
            </a:fld>
            <a:endParaRPr lang="en-US"/>
          </a:p>
        </p:txBody>
      </p:sp>
    </p:spTree>
    <p:extLst>
      <p:ext uri="{BB962C8B-B14F-4D97-AF65-F5344CB8AC3E}">
        <p14:creationId xmlns:p14="http://schemas.microsoft.com/office/powerpoint/2010/main" val="3512727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新細明體" panose="02020500000000000000" pitchFamily="18" charset="-120"/>
                <a:cs typeface="Times New Roman" panose="02020603050405020304" pitchFamily="18" charset="0"/>
              </a:rPr>
              <a:t>In the 2019 season, the model has a ±2.27 error in predicting final position.</a:t>
            </a:r>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53</a:t>
            </a:fld>
            <a:endParaRPr lang="en-US"/>
          </a:p>
        </p:txBody>
      </p:sp>
    </p:spTree>
    <p:extLst>
      <p:ext uri="{BB962C8B-B14F-4D97-AF65-F5344CB8AC3E}">
        <p14:creationId xmlns:p14="http://schemas.microsoft.com/office/powerpoint/2010/main" val="789738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While in the 2020 season, the model has a ±2.10 error in predicting final position.</a:t>
            </a:r>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54</a:t>
            </a:fld>
            <a:endParaRPr lang="en-US"/>
          </a:p>
        </p:txBody>
      </p:sp>
    </p:spTree>
    <p:extLst>
      <p:ext uri="{BB962C8B-B14F-4D97-AF65-F5344CB8AC3E}">
        <p14:creationId xmlns:p14="http://schemas.microsoft.com/office/powerpoint/2010/main" val="2385604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For our second evaluation goal, we ran the same set of tests, but in each generation of trained model, we train them with 1 additional race, chronologically added to the training dataset. We have the base model trained from 2016-2018, and add 1 more race in 2019 to the dataset for each generation.</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can see a decreasing trend of accuracy index from the first to the last generation of model, which proves that model accuracy increases with additional race data.</a:t>
            </a:r>
          </a:p>
        </p:txBody>
      </p:sp>
      <p:sp>
        <p:nvSpPr>
          <p:cNvPr id="4" name="Slide Number Placeholder 3"/>
          <p:cNvSpPr>
            <a:spLocks noGrp="1"/>
          </p:cNvSpPr>
          <p:nvPr>
            <p:ph type="sldNum" sz="quarter" idx="5"/>
          </p:nvPr>
        </p:nvSpPr>
        <p:spPr/>
        <p:txBody>
          <a:bodyPr/>
          <a:lstStyle/>
          <a:p>
            <a:fld id="{F4C21A85-D335-4EA0-BAE3-CEC6F442B3B6}" type="slidenum">
              <a:rPr lang="en-US" smtClean="0"/>
              <a:t>55</a:t>
            </a:fld>
            <a:endParaRPr lang="en-US"/>
          </a:p>
        </p:txBody>
      </p:sp>
    </p:spTree>
    <p:extLst>
      <p:ext uri="{BB962C8B-B14F-4D97-AF65-F5344CB8AC3E}">
        <p14:creationId xmlns:p14="http://schemas.microsoft.com/office/powerpoint/2010/main" val="3950431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conclude our model 2, it is accurate and reliable, with around 2 absolute error in predicting the final position. More data to be trained would also increase the model accuracy in the future.</a:t>
            </a:r>
          </a:p>
        </p:txBody>
      </p:sp>
      <p:sp>
        <p:nvSpPr>
          <p:cNvPr id="4" name="Slide Number Placeholder 3"/>
          <p:cNvSpPr>
            <a:spLocks noGrp="1"/>
          </p:cNvSpPr>
          <p:nvPr>
            <p:ph type="sldNum" sz="quarter" idx="5"/>
          </p:nvPr>
        </p:nvSpPr>
        <p:spPr/>
        <p:txBody>
          <a:bodyPr/>
          <a:lstStyle/>
          <a:p>
            <a:fld id="{F4C21A85-D335-4EA0-BAE3-CEC6F442B3B6}" type="slidenum">
              <a:rPr lang="en-US" smtClean="0"/>
              <a:t>56</a:t>
            </a:fld>
            <a:endParaRPr lang="en-US"/>
          </a:p>
        </p:txBody>
      </p:sp>
    </p:spTree>
    <p:extLst>
      <p:ext uri="{BB962C8B-B14F-4D97-AF65-F5344CB8AC3E}">
        <p14:creationId xmlns:p14="http://schemas.microsoft.com/office/powerpoint/2010/main" val="1448710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Our last goal is to make a simple decision support system, or DSS.</a:t>
            </a:r>
          </a:p>
        </p:txBody>
      </p:sp>
      <p:sp>
        <p:nvSpPr>
          <p:cNvPr id="4" name="Slide Number Placeholder 3"/>
          <p:cNvSpPr>
            <a:spLocks noGrp="1"/>
          </p:cNvSpPr>
          <p:nvPr>
            <p:ph type="sldNum" sz="quarter" idx="5"/>
          </p:nvPr>
        </p:nvSpPr>
        <p:spPr/>
        <p:txBody>
          <a:bodyPr/>
          <a:lstStyle/>
          <a:p>
            <a:fld id="{F4C21A85-D335-4EA0-BAE3-CEC6F442B3B6}" type="slidenum">
              <a:rPr lang="en-US" smtClean="0"/>
              <a:t>57</a:t>
            </a:fld>
            <a:endParaRPr lang="en-US"/>
          </a:p>
        </p:txBody>
      </p:sp>
    </p:spTree>
    <p:extLst>
      <p:ext uri="{BB962C8B-B14F-4D97-AF65-F5344CB8AC3E}">
        <p14:creationId xmlns:p14="http://schemas.microsoft.com/office/powerpoint/2010/main" val="30731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3 project goals includes, 1) to predict the final position of any driver when given a specified set of conditions.  2) to analyze the optimal pitstop strategy under the Accident Scenario, where the Safety Car is deployed, and 3) a simplified Decision Support System to let user access the prediction results easily.</a:t>
            </a:r>
          </a:p>
        </p:txBody>
      </p:sp>
      <p:sp>
        <p:nvSpPr>
          <p:cNvPr id="4" name="Slide Number Placeholder 3"/>
          <p:cNvSpPr>
            <a:spLocks noGrp="1"/>
          </p:cNvSpPr>
          <p:nvPr>
            <p:ph type="sldNum" sz="quarter" idx="5"/>
          </p:nvPr>
        </p:nvSpPr>
        <p:spPr/>
        <p:txBody>
          <a:bodyPr/>
          <a:lstStyle/>
          <a:p>
            <a:fld id="{F4C21A85-D335-4EA0-BAE3-CEC6F442B3B6}" type="slidenum">
              <a:rPr lang="en-US" smtClean="0"/>
              <a:t>6</a:t>
            </a:fld>
            <a:endParaRPr lang="en-US"/>
          </a:p>
        </p:txBody>
      </p:sp>
    </p:spTree>
    <p:extLst>
      <p:ext uri="{BB962C8B-B14F-4D97-AF65-F5344CB8AC3E}">
        <p14:creationId xmlns:p14="http://schemas.microsoft.com/office/powerpoint/2010/main" val="979075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The reason is we need to provide the user a quick way to generate the needed prediction, so to make fast decisions during the race.</a:t>
            </a:r>
          </a:p>
        </p:txBody>
      </p:sp>
      <p:sp>
        <p:nvSpPr>
          <p:cNvPr id="4" name="Slide Number Placeholder 3"/>
          <p:cNvSpPr>
            <a:spLocks noGrp="1"/>
          </p:cNvSpPr>
          <p:nvPr>
            <p:ph type="sldNum" sz="quarter" idx="5"/>
          </p:nvPr>
        </p:nvSpPr>
        <p:spPr/>
        <p:txBody>
          <a:bodyPr/>
          <a:lstStyle/>
          <a:p>
            <a:fld id="{F4C21A85-D335-4EA0-BAE3-CEC6F442B3B6}" type="slidenum">
              <a:rPr lang="en-US" smtClean="0"/>
              <a:t>58</a:t>
            </a:fld>
            <a:endParaRPr lang="en-US"/>
          </a:p>
        </p:txBody>
      </p:sp>
    </p:spTree>
    <p:extLst>
      <p:ext uri="{BB962C8B-B14F-4D97-AF65-F5344CB8AC3E}">
        <p14:creationId xmlns:p14="http://schemas.microsoft.com/office/powerpoint/2010/main" val="1554363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Our command line interface DSS would work like this: now it asks the user which model to be used. We choose model 1 first.</a:t>
            </a:r>
          </a:p>
        </p:txBody>
      </p:sp>
      <p:sp>
        <p:nvSpPr>
          <p:cNvPr id="4" name="Slide Number Placeholder 3"/>
          <p:cNvSpPr>
            <a:spLocks noGrp="1"/>
          </p:cNvSpPr>
          <p:nvPr>
            <p:ph type="sldNum" sz="quarter" idx="5"/>
          </p:nvPr>
        </p:nvSpPr>
        <p:spPr/>
        <p:txBody>
          <a:bodyPr/>
          <a:lstStyle/>
          <a:p>
            <a:fld id="{F4C21A85-D335-4EA0-BAE3-CEC6F442B3B6}" type="slidenum">
              <a:rPr lang="en-US" smtClean="0"/>
              <a:t>59</a:t>
            </a:fld>
            <a:endParaRPr lang="en-US"/>
          </a:p>
        </p:txBody>
      </p:sp>
    </p:spTree>
    <p:extLst>
      <p:ext uri="{BB962C8B-B14F-4D97-AF65-F5344CB8AC3E}">
        <p14:creationId xmlns:p14="http://schemas.microsoft.com/office/powerpoint/2010/main" val="2315048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And which racetrack to be predicted, and some more information gathering question prompts.</a:t>
            </a:r>
          </a:p>
        </p:txBody>
      </p:sp>
      <p:sp>
        <p:nvSpPr>
          <p:cNvPr id="4" name="Slide Number Placeholder 3"/>
          <p:cNvSpPr>
            <a:spLocks noGrp="1"/>
          </p:cNvSpPr>
          <p:nvPr>
            <p:ph type="sldNum" sz="quarter" idx="5"/>
          </p:nvPr>
        </p:nvSpPr>
        <p:spPr/>
        <p:txBody>
          <a:bodyPr/>
          <a:lstStyle/>
          <a:p>
            <a:fld id="{F4C21A85-D335-4EA0-BAE3-CEC6F442B3B6}" type="slidenum">
              <a:rPr lang="en-US" smtClean="0"/>
              <a:t>60</a:t>
            </a:fld>
            <a:endParaRPr lang="en-US"/>
          </a:p>
        </p:txBody>
      </p:sp>
    </p:spTree>
    <p:extLst>
      <p:ext uri="{BB962C8B-B14F-4D97-AF65-F5344CB8AC3E}">
        <p14:creationId xmlns:p14="http://schemas.microsoft.com/office/powerpoint/2010/main" val="1168264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At the end, the program will show the predicted final position gain, and the corresponding predicted final position.</a:t>
            </a:r>
          </a:p>
        </p:txBody>
      </p:sp>
      <p:sp>
        <p:nvSpPr>
          <p:cNvPr id="4" name="Slide Number Placeholder 3"/>
          <p:cNvSpPr>
            <a:spLocks noGrp="1"/>
          </p:cNvSpPr>
          <p:nvPr>
            <p:ph type="sldNum" sz="quarter" idx="5"/>
          </p:nvPr>
        </p:nvSpPr>
        <p:spPr/>
        <p:txBody>
          <a:bodyPr/>
          <a:lstStyle/>
          <a:p>
            <a:fld id="{F4C21A85-D335-4EA0-BAE3-CEC6F442B3B6}" type="slidenum">
              <a:rPr lang="en-US" smtClean="0"/>
              <a:t>61</a:t>
            </a:fld>
            <a:endParaRPr lang="en-US"/>
          </a:p>
        </p:txBody>
      </p:sp>
    </p:spTree>
    <p:extLst>
      <p:ext uri="{BB962C8B-B14F-4D97-AF65-F5344CB8AC3E}">
        <p14:creationId xmlns:p14="http://schemas.microsoft.com/office/powerpoint/2010/main" val="1393447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For model 2, it generates both pitting in or staying out prediction results, and pick the one with a better result, and suggest it to the user, for example here, the model suggests the driver to pit in now.</a:t>
            </a:r>
          </a:p>
        </p:txBody>
      </p:sp>
      <p:sp>
        <p:nvSpPr>
          <p:cNvPr id="4" name="Slide Number Placeholder 3"/>
          <p:cNvSpPr>
            <a:spLocks noGrp="1"/>
          </p:cNvSpPr>
          <p:nvPr>
            <p:ph type="sldNum" sz="quarter" idx="5"/>
          </p:nvPr>
        </p:nvSpPr>
        <p:spPr/>
        <p:txBody>
          <a:bodyPr/>
          <a:lstStyle/>
          <a:p>
            <a:fld id="{F4C21A85-D335-4EA0-BAE3-CEC6F442B3B6}" type="slidenum">
              <a:rPr lang="en-US" smtClean="0"/>
              <a:t>62</a:t>
            </a:fld>
            <a:endParaRPr lang="en-US"/>
          </a:p>
        </p:txBody>
      </p:sp>
    </p:spTree>
    <p:extLst>
      <p:ext uri="{BB962C8B-B14F-4D97-AF65-F5344CB8AC3E}">
        <p14:creationId xmlns:p14="http://schemas.microsoft.com/office/powerpoint/2010/main" val="3475349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To conclude, both ML models reach a good accuracy in predicting the final position of drivers. The DSS functions as expected with a short and simple prediction result shown to users.</a:t>
            </a:r>
          </a:p>
        </p:txBody>
      </p:sp>
      <p:sp>
        <p:nvSpPr>
          <p:cNvPr id="4" name="Slide Number Placeholder 3"/>
          <p:cNvSpPr>
            <a:spLocks noGrp="1"/>
          </p:cNvSpPr>
          <p:nvPr>
            <p:ph type="sldNum" sz="quarter" idx="5"/>
          </p:nvPr>
        </p:nvSpPr>
        <p:spPr/>
        <p:txBody>
          <a:bodyPr/>
          <a:lstStyle/>
          <a:p>
            <a:fld id="{F4C21A85-D335-4EA0-BAE3-CEC6F442B3B6}" type="slidenum">
              <a:rPr lang="en-US" smtClean="0"/>
              <a:t>64</a:t>
            </a:fld>
            <a:endParaRPr lang="en-US"/>
          </a:p>
        </p:txBody>
      </p:sp>
    </p:spTree>
    <p:extLst>
      <p:ext uri="{BB962C8B-B14F-4D97-AF65-F5344CB8AC3E}">
        <p14:creationId xmlns:p14="http://schemas.microsoft.com/office/powerpoint/2010/main" val="1150199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For future improvements, we should extend the model to consider 3-stop strategies, and races like wet or mixed weather conditions with wet tyre compounds. We should also improve the driver and team ability index score, and include a confidence score for each prediction results. The DSS could be made more dynamic and with useful data visualization that help user from understanding the predictions. </a:t>
            </a:r>
          </a:p>
        </p:txBody>
      </p:sp>
      <p:sp>
        <p:nvSpPr>
          <p:cNvPr id="4" name="Slide Number Placeholder 3"/>
          <p:cNvSpPr>
            <a:spLocks noGrp="1"/>
          </p:cNvSpPr>
          <p:nvPr>
            <p:ph type="sldNum" sz="quarter" idx="5"/>
          </p:nvPr>
        </p:nvSpPr>
        <p:spPr/>
        <p:txBody>
          <a:bodyPr/>
          <a:lstStyle/>
          <a:p>
            <a:fld id="{F4C21A85-D335-4EA0-BAE3-CEC6F442B3B6}" type="slidenum">
              <a:rPr lang="en-US" smtClean="0"/>
              <a:t>65</a:t>
            </a:fld>
            <a:endParaRPr lang="en-US"/>
          </a:p>
        </p:txBody>
      </p:sp>
    </p:spTree>
    <p:extLst>
      <p:ext uri="{BB962C8B-B14F-4D97-AF65-F5344CB8AC3E}">
        <p14:creationId xmlns:p14="http://schemas.microsoft.com/office/powerpoint/2010/main" val="2624225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That is the end of my presentation, thank you! May I know if you have any questions related to the project?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C21A85-D335-4EA0-BAE3-CEC6F442B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507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C21A85-D335-4EA0-BAE3-CEC6F442B3B6}" type="slidenum">
              <a:rPr lang="en-US" smtClean="0"/>
              <a:t>68</a:t>
            </a:fld>
            <a:endParaRPr lang="en-US"/>
          </a:p>
        </p:txBody>
      </p:sp>
    </p:spTree>
    <p:extLst>
      <p:ext uri="{BB962C8B-B14F-4D97-AF65-F5344CB8AC3E}">
        <p14:creationId xmlns:p14="http://schemas.microsoft.com/office/powerpoint/2010/main" val="919374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2014-2021: The FIA announced to change the 2.4-litre V8 to 1.6-litre V6 engines for the 2014 season.</a:t>
            </a:r>
          </a:p>
          <a:p>
            <a:r>
              <a:rPr lang="en-US" dirty="0"/>
              <a:t>https://en.wikipedia.org/wiki/Formula_One_engines#2014%E2%80%932021</a:t>
            </a:r>
          </a:p>
        </p:txBody>
      </p:sp>
      <p:sp>
        <p:nvSpPr>
          <p:cNvPr id="4" name="Slide Number Placeholder 3"/>
          <p:cNvSpPr>
            <a:spLocks noGrp="1"/>
          </p:cNvSpPr>
          <p:nvPr>
            <p:ph type="sldNum" sz="quarter" idx="5"/>
          </p:nvPr>
        </p:nvSpPr>
        <p:spPr/>
        <p:txBody>
          <a:bodyPr/>
          <a:lstStyle/>
          <a:p>
            <a:fld id="{F4C21A85-D335-4EA0-BAE3-CEC6F442B3B6}" type="slidenum">
              <a:rPr lang="en-US" smtClean="0"/>
              <a:t>76</a:t>
            </a:fld>
            <a:endParaRPr lang="en-US"/>
          </a:p>
        </p:txBody>
      </p:sp>
    </p:spTree>
    <p:extLst>
      <p:ext uri="{BB962C8B-B14F-4D97-AF65-F5344CB8AC3E}">
        <p14:creationId xmlns:p14="http://schemas.microsoft.com/office/powerpoint/2010/main" val="361355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For our first model, where we predict the final position gain or loss, we stopped at the 2</a:t>
            </a:r>
            <a:r>
              <a:rPr lang="en-US" sz="1800" baseline="30000" dirty="0">
                <a:effectLst/>
                <a:latin typeface="Calibri" panose="020F0502020204030204" pitchFamily="34" charset="0"/>
                <a:ea typeface="新細明體" panose="02020500000000000000" pitchFamily="18" charset="-120"/>
                <a:cs typeface="Times New Roman" panose="02020603050405020304" pitchFamily="18" charset="0"/>
              </a:rPr>
              <a:t>nd </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version from the last presentation. It has 10 input columns, and it predicts the final position gain or loss. From the training and validation curves, we can easily spot out the overfitting problem. Last time we adopted several strategies to solve this problem, such as simplifying the model, adding a normalization layer and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regularizers</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dropout layers and expand our dataset both horizontally and vertically.</a:t>
            </a:r>
          </a:p>
        </p:txBody>
      </p:sp>
      <p:sp>
        <p:nvSpPr>
          <p:cNvPr id="4" name="Slide Number Placeholder 3"/>
          <p:cNvSpPr>
            <a:spLocks noGrp="1"/>
          </p:cNvSpPr>
          <p:nvPr>
            <p:ph type="sldNum" sz="quarter" idx="5"/>
          </p:nvPr>
        </p:nvSpPr>
        <p:spPr/>
        <p:txBody>
          <a:bodyPr/>
          <a:lstStyle/>
          <a:p>
            <a:fld id="{F4C21A85-D335-4EA0-BAE3-CEC6F442B3B6}" type="slidenum">
              <a:rPr lang="en-US" smtClean="0"/>
              <a:t>8</a:t>
            </a:fld>
            <a:endParaRPr lang="en-US"/>
          </a:p>
        </p:txBody>
      </p:sp>
    </p:spTree>
    <p:extLst>
      <p:ext uri="{BB962C8B-B14F-4D97-AF65-F5344CB8AC3E}">
        <p14:creationId xmlns:p14="http://schemas.microsoft.com/office/powerpoint/2010/main" val="181105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Version 3 adopted the strategies that we just mentioned. We expand the dataset horizontally by including data from 2014-2017, rather than just 2018 and 2019. We also vertically expand the dataset by including 2 index scores describing driver’s ability and team’s ability.</a:t>
            </a:r>
          </a:p>
          <a:p>
            <a:pPr marL="0" marR="0">
              <a:lnSpc>
                <a:spcPct val="107000"/>
              </a:lnSpc>
              <a:spcBef>
                <a:spcPts val="0"/>
              </a:spcBef>
              <a:spcAft>
                <a:spcPts val="800"/>
              </a:spcAft>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can see that the training and validation loss is lower than before. The overfitting problem is seemingly solved, but the validation loss is surprisingly lower than the training loss for every epoch.</a:t>
            </a:r>
          </a:p>
        </p:txBody>
      </p:sp>
      <p:sp>
        <p:nvSpPr>
          <p:cNvPr id="4" name="Slide Number Placeholder 3"/>
          <p:cNvSpPr>
            <a:spLocks noGrp="1"/>
          </p:cNvSpPr>
          <p:nvPr>
            <p:ph type="sldNum" sz="quarter" idx="5"/>
          </p:nvPr>
        </p:nvSpPr>
        <p:spPr/>
        <p:txBody>
          <a:bodyPr/>
          <a:lstStyle/>
          <a:p>
            <a:fld id="{F4C21A85-D335-4EA0-BAE3-CEC6F442B3B6}" type="slidenum">
              <a:rPr lang="en-US" smtClean="0"/>
              <a:t>9</a:t>
            </a:fld>
            <a:endParaRPr lang="en-US"/>
          </a:p>
        </p:txBody>
      </p:sp>
    </p:spTree>
    <p:extLst>
      <p:ext uri="{BB962C8B-B14F-4D97-AF65-F5344CB8AC3E}">
        <p14:creationId xmlns:p14="http://schemas.microsoft.com/office/powerpoint/2010/main" val="115462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We try to find out the reason causing such a situation. After some investigation, we find out that there is an imbalance of result label, which is “final position gain or loss”. The dataset consists of mainly zeroes, but so few rows at other positional changes. Therefore, we need to switch to a more flatly-distributed result label to see possible improvement.</a:t>
            </a:r>
          </a:p>
        </p:txBody>
      </p:sp>
      <p:sp>
        <p:nvSpPr>
          <p:cNvPr id="4" name="Slide Number Placeholder 3"/>
          <p:cNvSpPr>
            <a:spLocks noGrp="1"/>
          </p:cNvSpPr>
          <p:nvPr>
            <p:ph type="sldNum" sz="quarter" idx="5"/>
          </p:nvPr>
        </p:nvSpPr>
        <p:spPr/>
        <p:txBody>
          <a:bodyPr/>
          <a:lstStyle/>
          <a:p>
            <a:fld id="{F4C21A85-D335-4EA0-BAE3-CEC6F442B3B6}" type="slidenum">
              <a:rPr lang="en-US" smtClean="0"/>
              <a:t>10</a:t>
            </a:fld>
            <a:endParaRPr lang="en-US"/>
          </a:p>
        </p:txBody>
      </p:sp>
    </p:spTree>
    <p:extLst>
      <p:ext uri="{BB962C8B-B14F-4D97-AF65-F5344CB8AC3E}">
        <p14:creationId xmlns:p14="http://schemas.microsoft.com/office/powerpoint/2010/main" val="188026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新細明體" panose="02020500000000000000" pitchFamily="18" charset="-120"/>
                <a:cs typeface="Times New Roman" panose="02020603050405020304" pitchFamily="18" charset="0"/>
              </a:rPr>
              <a:t>In version 4, we switched over to using “final position” as the result label. Both training and validation loss is low and close to each other. Since the loss is a squared mean, the model is having around 4.47 absolute error. This gives a strong indication that a balance dataset is crucial to a model’s accuracy.</a:t>
            </a:r>
          </a:p>
        </p:txBody>
      </p:sp>
      <p:sp>
        <p:nvSpPr>
          <p:cNvPr id="4" name="Slide Number Placeholder 3"/>
          <p:cNvSpPr>
            <a:spLocks noGrp="1"/>
          </p:cNvSpPr>
          <p:nvPr>
            <p:ph type="sldNum" sz="quarter" idx="5"/>
          </p:nvPr>
        </p:nvSpPr>
        <p:spPr/>
        <p:txBody>
          <a:bodyPr/>
          <a:lstStyle/>
          <a:p>
            <a:fld id="{F4C21A85-D335-4EA0-BAE3-CEC6F442B3B6}" type="slidenum">
              <a:rPr lang="en-US" smtClean="0"/>
              <a:t>11</a:t>
            </a:fld>
            <a:endParaRPr lang="en-US"/>
          </a:p>
        </p:txBody>
      </p:sp>
    </p:spTree>
    <p:extLst>
      <p:ext uri="{BB962C8B-B14F-4D97-AF65-F5344CB8AC3E}">
        <p14:creationId xmlns:p14="http://schemas.microsoft.com/office/powerpoint/2010/main" val="1773728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74AE0A5-5407-484F-9EE7-6E554CE8A296}" type="datetime1">
              <a:rPr lang="en-US" smtClean="0"/>
              <a:t>20-Apr-21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55542-7DAA-461E-BE65-8E2570184033}" type="datetime1">
              <a:rPr lang="en-US" smtClean="0"/>
              <a:t>20-Apr-21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0AF062-4DBF-41B4-A904-994C6AE5AA52}" type="datetime1">
              <a:rPr lang="en-US" smtClean="0"/>
              <a:t>20-Apr-21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EEE984-CBE8-440A-8DE7-EC7994EC6046}" type="datetime1">
              <a:rPr lang="en-US" smtClean="0"/>
              <a:t>20-Apr-21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43F97E0-102A-48AC-A621-6924B0BBAB4C}" type="datetime1">
              <a:rPr lang="en-US" smtClean="0"/>
              <a:t>20-Apr-21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31EEDA-5300-4353-B154-F3E53199EDF8}" type="datetime1">
              <a:rPr lang="en-US" smtClean="0"/>
              <a:t>20-Apr-21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D69AF-AC3D-4280-83DB-0B96D43D5B2C}" type="datetime1">
              <a:rPr lang="en-US" smtClean="0"/>
              <a:t>20-Apr-21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2B7E0-C53E-4785-9BF3-3C14D173F8BA}" type="datetime1">
              <a:rPr lang="en-US" smtClean="0"/>
              <a:t>20-Apr-21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C37EED-1CA7-4789-B09A-2045F9717BC7}" type="datetime1">
              <a:rPr lang="en-US" smtClean="0"/>
              <a:t>20-Apr-21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68C0DFC-CFED-4868-9FFB-98289B1E2CBE}" type="datetime1">
              <a:rPr lang="en-US" smtClean="0"/>
              <a:t>20-Apr-21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605DD3E-3F27-405C-B2BE-9D9B7F9E1E88}" type="datetime1">
              <a:rPr lang="en-US" smtClean="0"/>
              <a:t>20-Apr-21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3CCC48B-E592-474E-BE59-A202E91811AA}" type="datetime1">
              <a:rPr lang="en-US" smtClean="0"/>
              <a:t>20-Apr-21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e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2.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8.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2.emf"/></Relationships>
</file>

<file path=ppt/slides/_rels/slide5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emf"/></Relationships>
</file>

<file path=ppt/slides/_rels/slide5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3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5.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red&#10;&#10;Description automatically generated">
            <a:extLst>
              <a:ext uri="{FF2B5EF4-FFF2-40B4-BE49-F238E27FC236}">
                <a16:creationId xmlns:a16="http://schemas.microsoft.com/office/drawing/2014/main" id="{B6EF2946-7AAD-4A1E-A63F-452BAD1A84DA}"/>
              </a:ext>
            </a:extLst>
          </p:cNvPr>
          <p:cNvPicPr>
            <a:picLocks noChangeAspect="1"/>
          </p:cNvPicPr>
          <p:nvPr/>
        </p:nvPicPr>
        <p:blipFill rotWithShape="1">
          <a:blip r:embed="rId3"/>
          <a:srcRect t="1930" b="13785"/>
          <a:stretch/>
        </p:blipFill>
        <p:spPr>
          <a:xfrm>
            <a:off x="20" y="10"/>
            <a:ext cx="12191980" cy="6859300"/>
          </a:xfrm>
          <a:prstGeom prst="rect">
            <a:avLst/>
          </a:prstGeom>
        </p:spPr>
      </p:pic>
      <p:sp>
        <p:nvSpPr>
          <p:cNvPr id="13" name="Rectangle 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BF51231-265F-4E7B-98E9-43AA81FA727F}"/>
              </a:ext>
            </a:extLst>
          </p:cNvPr>
          <p:cNvSpPr>
            <a:spLocks noGrp="1"/>
          </p:cNvSpPr>
          <p:nvPr>
            <p:ph type="ctrTitle"/>
          </p:nvPr>
        </p:nvSpPr>
        <p:spPr>
          <a:xfrm>
            <a:off x="1915128" y="1788454"/>
            <a:ext cx="8361229" cy="2098226"/>
          </a:xfrm>
        </p:spPr>
        <p:txBody>
          <a:bodyPr>
            <a:normAutofit/>
          </a:bodyPr>
          <a:lstStyle/>
          <a:p>
            <a:r>
              <a:rPr lang="en-US" sz="6600" dirty="0">
                <a:solidFill>
                  <a:schemeClr val="bg2"/>
                </a:solidFill>
              </a:rPr>
              <a:t>F1 Pit-stop strategy</a:t>
            </a:r>
            <a:br>
              <a:rPr lang="en-US" sz="6600" dirty="0">
                <a:solidFill>
                  <a:schemeClr val="bg2"/>
                </a:solidFill>
              </a:rPr>
            </a:br>
            <a:r>
              <a:rPr lang="en-US" sz="6600" dirty="0">
                <a:solidFill>
                  <a:schemeClr val="bg2"/>
                </a:solidFill>
              </a:rPr>
              <a:t>Final presentation</a:t>
            </a:r>
          </a:p>
        </p:txBody>
      </p:sp>
      <p:sp>
        <p:nvSpPr>
          <p:cNvPr id="3" name="Subtitle 2">
            <a:extLst>
              <a:ext uri="{FF2B5EF4-FFF2-40B4-BE49-F238E27FC236}">
                <a16:creationId xmlns:a16="http://schemas.microsoft.com/office/drawing/2014/main" id="{52A43397-2253-4FDD-9B36-4F00E9C3DF7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A Big Data Analytics project initiative</a:t>
            </a:r>
          </a:p>
          <a:p>
            <a:r>
              <a:rPr lang="en-US" dirty="0">
                <a:solidFill>
                  <a:schemeClr val="bg2"/>
                </a:solidFill>
              </a:rPr>
              <a:t>on Formula One Racing</a:t>
            </a:r>
          </a:p>
        </p:txBody>
      </p:sp>
      <p:sp>
        <p:nvSpPr>
          <p:cNvPr id="4" name="Slide Number Placeholder 3">
            <a:extLst>
              <a:ext uri="{FF2B5EF4-FFF2-40B4-BE49-F238E27FC236}">
                <a16:creationId xmlns:a16="http://schemas.microsoft.com/office/drawing/2014/main" id="{0EE41C8B-BA01-4234-913C-E382AB1593C3}"/>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26798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3: Improved overfitting, but imbalance in dataset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7039629" y="2482074"/>
            <a:ext cx="4835046" cy="1893852"/>
          </a:xfrm>
          <a:prstGeom prst="rect">
            <a:avLst/>
          </a:prstGeom>
          <a:noFill/>
        </p:spPr>
        <p:txBody>
          <a:bodyPr wrap="square">
            <a:spAutoFit/>
          </a:bodyPr>
          <a:lstStyle/>
          <a:p>
            <a:pPr>
              <a:lnSpc>
                <a:spcPct val="150000"/>
              </a:lnSpc>
            </a:pPr>
            <a:r>
              <a:rPr lang="en-US" sz="1600" dirty="0"/>
              <a:t>Imbalance of result label:</a:t>
            </a:r>
          </a:p>
          <a:p>
            <a:pPr marL="285750" indent="-285750">
              <a:lnSpc>
                <a:spcPct val="150000"/>
              </a:lnSpc>
              <a:buFontTx/>
              <a:buChar char="-"/>
            </a:pPr>
            <a:r>
              <a:rPr lang="en-US" sz="1600" dirty="0"/>
              <a:t>Consists of mainly zeroes as result label</a:t>
            </a:r>
          </a:p>
          <a:p>
            <a:pPr marL="285750" indent="-285750">
              <a:lnSpc>
                <a:spcPct val="150000"/>
              </a:lnSpc>
              <a:buFontTx/>
              <a:buChar char="-"/>
            </a:pPr>
            <a:r>
              <a:rPr lang="en-US" sz="1600" dirty="0"/>
              <a:t>Few data rows from -2 to -10, and +4 to +10</a:t>
            </a:r>
          </a:p>
          <a:p>
            <a:pPr>
              <a:lnSpc>
                <a:spcPct val="150000"/>
              </a:lnSpc>
            </a:pPr>
            <a:r>
              <a:rPr lang="en-US" sz="1600" dirty="0"/>
              <a:t>Solution:</a:t>
            </a:r>
          </a:p>
          <a:p>
            <a:pPr marL="285750" indent="-285750">
              <a:lnSpc>
                <a:spcPct val="150000"/>
              </a:lnSpc>
              <a:buFontTx/>
              <a:buChar char="-"/>
            </a:pPr>
            <a:r>
              <a:rPr lang="en-US" sz="1600" dirty="0"/>
              <a:t>Switch result label to a flatly-distributed column</a:t>
            </a:r>
          </a:p>
        </p:txBody>
      </p:sp>
      <p:pic>
        <p:nvPicPr>
          <p:cNvPr id="7" name="Picture 6">
            <a:extLst>
              <a:ext uri="{FF2B5EF4-FFF2-40B4-BE49-F238E27FC236}">
                <a16:creationId xmlns:a16="http://schemas.microsoft.com/office/drawing/2014/main" id="{82E45693-9E55-4366-B936-61814D43B6BC}"/>
              </a:ext>
            </a:extLst>
          </p:cNvPr>
          <p:cNvPicPr/>
          <p:nvPr/>
        </p:nvPicPr>
        <p:blipFill rotWithShape="1">
          <a:blip r:embed="rId3"/>
          <a:srcRect t="8646"/>
          <a:stretch/>
        </p:blipFill>
        <p:spPr bwMode="auto">
          <a:xfrm>
            <a:off x="1758757" y="1986621"/>
            <a:ext cx="4759609" cy="217305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6BC502C-3C26-45E0-B368-11FCEBBC5BD0}"/>
              </a:ext>
            </a:extLst>
          </p:cNvPr>
          <p:cNvPicPr/>
          <p:nvPr/>
        </p:nvPicPr>
        <p:blipFill rotWithShape="1">
          <a:blip r:embed="rId4"/>
          <a:srcRect t="9478"/>
          <a:stretch/>
        </p:blipFill>
        <p:spPr bwMode="auto">
          <a:xfrm>
            <a:off x="1758757" y="4408616"/>
            <a:ext cx="4759609" cy="213604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EB57AF5-7DBA-4A93-A932-51272E555182}"/>
              </a:ext>
            </a:extLst>
          </p:cNvPr>
          <p:cNvSpPr txBox="1"/>
          <p:nvPr/>
        </p:nvSpPr>
        <p:spPr>
          <a:xfrm>
            <a:off x="3707128" y="4144680"/>
            <a:ext cx="922304" cy="276999"/>
          </a:xfrm>
          <a:prstGeom prst="rect">
            <a:avLst/>
          </a:prstGeom>
          <a:noFill/>
        </p:spPr>
        <p:txBody>
          <a:bodyPr wrap="none" rtlCol="0">
            <a:spAutoFit/>
          </a:bodyPr>
          <a:lstStyle/>
          <a:p>
            <a:r>
              <a:rPr lang="en-US" sz="1200" dirty="0"/>
              <a:t>2016-2019</a:t>
            </a:r>
          </a:p>
        </p:txBody>
      </p:sp>
      <p:sp>
        <p:nvSpPr>
          <p:cNvPr id="12" name="TextBox 11">
            <a:extLst>
              <a:ext uri="{FF2B5EF4-FFF2-40B4-BE49-F238E27FC236}">
                <a16:creationId xmlns:a16="http://schemas.microsoft.com/office/drawing/2014/main" id="{09ECCA32-58E2-4C6E-90E6-EB174AFC5C16}"/>
              </a:ext>
            </a:extLst>
          </p:cNvPr>
          <p:cNvSpPr txBox="1"/>
          <p:nvPr/>
        </p:nvSpPr>
        <p:spPr>
          <a:xfrm>
            <a:off x="3680070" y="6544662"/>
            <a:ext cx="916982" cy="276999"/>
          </a:xfrm>
          <a:prstGeom prst="rect">
            <a:avLst/>
          </a:prstGeom>
          <a:noFill/>
        </p:spPr>
        <p:txBody>
          <a:bodyPr wrap="none" rtlCol="0">
            <a:spAutoFit/>
          </a:bodyPr>
          <a:lstStyle/>
          <a:p>
            <a:pPr algn="ctr"/>
            <a:r>
              <a:rPr lang="en-US" sz="1200" dirty="0"/>
              <a:t>2017-2019</a:t>
            </a:r>
          </a:p>
        </p:txBody>
      </p:sp>
    </p:spTree>
    <p:extLst>
      <p:ext uri="{BB962C8B-B14F-4D97-AF65-F5344CB8AC3E}">
        <p14:creationId xmlns:p14="http://schemas.microsoft.com/office/powerpoint/2010/main" val="268099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D4D58EE1-7D76-4926-A046-161506722DBE}"/>
              </a:ext>
            </a:extLst>
          </p:cNvPr>
          <p:cNvPicPr/>
          <p:nvPr/>
        </p:nvPicPr>
        <p:blipFill>
          <a:blip r:embed="rId3"/>
          <a:stretch>
            <a:fillRect/>
          </a:stretch>
        </p:blipFill>
        <p:spPr>
          <a:xfrm>
            <a:off x="1082929" y="1943255"/>
            <a:ext cx="7265668" cy="3593247"/>
          </a:xfrm>
          <a:prstGeom prst="rect">
            <a:avLst/>
          </a:prstGeom>
        </p:spPr>
      </p:pic>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4: Balanced dataset, using “final position”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1229899" y="5724488"/>
            <a:ext cx="7003615" cy="369332"/>
          </a:xfrm>
          <a:prstGeom prst="rect">
            <a:avLst/>
          </a:prstGeom>
          <a:noFill/>
        </p:spPr>
        <p:txBody>
          <a:bodyPr wrap="square">
            <a:spAutoFit/>
          </a:bodyPr>
          <a:lstStyle/>
          <a:p>
            <a:pPr algn="ctr"/>
            <a:r>
              <a:rPr lang="en-US" dirty="0"/>
              <a:t>MSE Loss of training and validation data</a:t>
            </a:r>
          </a:p>
        </p:txBody>
      </p:sp>
      <p:sp>
        <p:nvSpPr>
          <p:cNvPr id="10" name="TextBox 9">
            <a:extLst>
              <a:ext uri="{FF2B5EF4-FFF2-40B4-BE49-F238E27FC236}">
                <a16:creationId xmlns:a16="http://schemas.microsoft.com/office/drawing/2014/main" id="{634ED7F0-915A-41A4-84C1-E2AA6DC83625}"/>
              </a:ext>
            </a:extLst>
          </p:cNvPr>
          <p:cNvSpPr txBox="1"/>
          <p:nvPr/>
        </p:nvSpPr>
        <p:spPr>
          <a:xfrm>
            <a:off x="8448805" y="1943257"/>
            <a:ext cx="3676391" cy="2263184"/>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“Final position” as result label</a:t>
            </a:r>
          </a:p>
          <a:p>
            <a:pPr marL="285750" indent="-285750">
              <a:lnSpc>
                <a:spcPct val="150000"/>
              </a:lnSpc>
              <a:buFontTx/>
              <a:buChar char="-"/>
            </a:pPr>
            <a:r>
              <a:rPr lang="en-US" sz="1600" dirty="0"/>
              <a:t>Training &amp; Validation loss is close to each other</a:t>
            </a:r>
          </a:p>
          <a:p>
            <a:pPr marL="285750" indent="-285750">
              <a:lnSpc>
                <a:spcPct val="150000"/>
              </a:lnSpc>
              <a:buFontTx/>
              <a:buChar char="-"/>
            </a:pPr>
            <a:r>
              <a:rPr lang="en-US" sz="1600" dirty="0"/>
              <a:t>Both loss is contained at &lt;20, which means ~±4.47 absolute error</a:t>
            </a:r>
          </a:p>
        </p:txBody>
      </p:sp>
    </p:spTree>
    <p:extLst>
      <p:ext uri="{BB962C8B-B14F-4D97-AF65-F5344CB8AC3E}">
        <p14:creationId xmlns:p14="http://schemas.microsoft.com/office/powerpoint/2010/main" val="334986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4: Balanced dataset, using “final position”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8" name="Picture 7">
            <a:extLst>
              <a:ext uri="{FF2B5EF4-FFF2-40B4-BE49-F238E27FC236}">
                <a16:creationId xmlns:a16="http://schemas.microsoft.com/office/drawing/2014/main" id="{65F75D18-4C34-4B64-9F24-2806563E8ED7}"/>
              </a:ext>
            </a:extLst>
          </p:cNvPr>
          <p:cNvPicPr/>
          <p:nvPr/>
        </p:nvPicPr>
        <p:blipFill>
          <a:blip r:embed="rId3"/>
          <a:stretch>
            <a:fillRect/>
          </a:stretch>
        </p:blipFill>
        <p:spPr>
          <a:xfrm>
            <a:off x="2467628" y="2033201"/>
            <a:ext cx="3507287" cy="2107620"/>
          </a:xfrm>
          <a:prstGeom prst="rect">
            <a:avLst/>
          </a:prstGeom>
          <a:ln>
            <a:noFill/>
          </a:ln>
          <a:effectLst/>
        </p:spPr>
      </p:pic>
      <p:pic>
        <p:nvPicPr>
          <p:cNvPr id="12" name="Picture 11">
            <a:extLst>
              <a:ext uri="{FF2B5EF4-FFF2-40B4-BE49-F238E27FC236}">
                <a16:creationId xmlns:a16="http://schemas.microsoft.com/office/drawing/2014/main" id="{6750D5F7-C4AD-4E4D-B9BD-5D0A200E0B86}"/>
              </a:ext>
            </a:extLst>
          </p:cNvPr>
          <p:cNvPicPr/>
          <p:nvPr/>
        </p:nvPicPr>
        <p:blipFill>
          <a:blip r:embed="rId4"/>
          <a:stretch>
            <a:fillRect/>
          </a:stretch>
        </p:blipFill>
        <p:spPr>
          <a:xfrm>
            <a:off x="2467627" y="4461215"/>
            <a:ext cx="3507288" cy="2107620"/>
          </a:xfrm>
          <a:prstGeom prst="rect">
            <a:avLst/>
          </a:prstGeom>
          <a:ln>
            <a:noFill/>
          </a:ln>
          <a:effectLst/>
        </p:spPr>
      </p:pic>
      <p:sp>
        <p:nvSpPr>
          <p:cNvPr id="13" name="TextBox 12">
            <a:extLst>
              <a:ext uri="{FF2B5EF4-FFF2-40B4-BE49-F238E27FC236}">
                <a16:creationId xmlns:a16="http://schemas.microsoft.com/office/drawing/2014/main" id="{A821F831-92B9-4F0A-A1C4-12367AAA327D}"/>
              </a:ext>
            </a:extLst>
          </p:cNvPr>
          <p:cNvSpPr txBox="1"/>
          <p:nvPr/>
        </p:nvSpPr>
        <p:spPr>
          <a:xfrm>
            <a:off x="2317032" y="4162518"/>
            <a:ext cx="3808478" cy="276999"/>
          </a:xfrm>
          <a:prstGeom prst="rect">
            <a:avLst/>
          </a:prstGeom>
          <a:noFill/>
        </p:spPr>
        <p:txBody>
          <a:bodyPr wrap="none" rtlCol="0">
            <a:spAutoFit/>
          </a:bodyPr>
          <a:lstStyle/>
          <a:p>
            <a:pPr algn="ctr"/>
            <a:r>
              <a:rPr lang="en-US" sz="1200" dirty="0"/>
              <a:t>Distribution of result label “final position” in 2019 races</a:t>
            </a:r>
          </a:p>
        </p:txBody>
      </p:sp>
      <p:sp>
        <p:nvSpPr>
          <p:cNvPr id="14" name="TextBox 13">
            <a:extLst>
              <a:ext uri="{FF2B5EF4-FFF2-40B4-BE49-F238E27FC236}">
                <a16:creationId xmlns:a16="http://schemas.microsoft.com/office/drawing/2014/main" id="{9CDBA8E4-C6CE-497C-A0D3-06C34CB157E3}"/>
              </a:ext>
            </a:extLst>
          </p:cNvPr>
          <p:cNvSpPr txBox="1"/>
          <p:nvPr/>
        </p:nvSpPr>
        <p:spPr>
          <a:xfrm>
            <a:off x="2283578" y="6568835"/>
            <a:ext cx="3816366" cy="276999"/>
          </a:xfrm>
          <a:prstGeom prst="rect">
            <a:avLst/>
          </a:prstGeom>
          <a:noFill/>
        </p:spPr>
        <p:txBody>
          <a:bodyPr wrap="none" rtlCol="0">
            <a:spAutoFit/>
          </a:bodyPr>
          <a:lstStyle/>
          <a:p>
            <a:pPr algn="ctr"/>
            <a:r>
              <a:rPr lang="en-US" sz="1200" dirty="0"/>
              <a:t>Distribution of result label “final position” in 2020 races</a:t>
            </a:r>
          </a:p>
        </p:txBody>
      </p:sp>
      <p:sp>
        <p:nvSpPr>
          <p:cNvPr id="15" name="TextBox 14">
            <a:extLst>
              <a:ext uri="{FF2B5EF4-FFF2-40B4-BE49-F238E27FC236}">
                <a16:creationId xmlns:a16="http://schemas.microsoft.com/office/drawing/2014/main" id="{39E98D66-AFB9-46EB-AF20-56F598E07D65}"/>
              </a:ext>
            </a:extLst>
          </p:cNvPr>
          <p:cNvSpPr txBox="1"/>
          <p:nvPr/>
        </p:nvSpPr>
        <p:spPr>
          <a:xfrm>
            <a:off x="6770318" y="2482074"/>
            <a:ext cx="5104357" cy="3001847"/>
          </a:xfrm>
          <a:prstGeom prst="rect">
            <a:avLst/>
          </a:prstGeom>
          <a:noFill/>
        </p:spPr>
        <p:txBody>
          <a:bodyPr wrap="square">
            <a:spAutoFit/>
          </a:bodyPr>
          <a:lstStyle/>
          <a:p>
            <a:pPr>
              <a:lnSpc>
                <a:spcPct val="150000"/>
              </a:lnSpc>
            </a:pPr>
            <a:r>
              <a:rPr lang="en-US" sz="1600" dirty="0"/>
              <a:t>Characteristics of dataset:</a:t>
            </a:r>
          </a:p>
          <a:p>
            <a:pPr marL="285750" indent="-285750">
              <a:lnSpc>
                <a:spcPct val="150000"/>
              </a:lnSpc>
              <a:buFontTx/>
              <a:buChar char="-"/>
            </a:pPr>
            <a:r>
              <a:rPr lang="en-US" sz="1600" dirty="0"/>
              <a:t>Flat distribution of the “final position” result label</a:t>
            </a:r>
          </a:p>
          <a:p>
            <a:pPr marL="285750" indent="-285750">
              <a:lnSpc>
                <a:spcPct val="150000"/>
              </a:lnSpc>
              <a:buFontTx/>
              <a:buChar char="-"/>
            </a:pPr>
            <a:r>
              <a:rPr lang="en-US" sz="1600" dirty="0"/>
              <a:t>Because a race must have different ending positions</a:t>
            </a:r>
          </a:p>
          <a:p>
            <a:pPr marL="285750" indent="-285750">
              <a:lnSpc>
                <a:spcPct val="150000"/>
              </a:lnSpc>
              <a:buFontTx/>
              <a:buChar char="-"/>
            </a:pPr>
            <a:r>
              <a:rPr lang="en-US" sz="1600" dirty="0"/>
              <a:t>Minor difference in frequencies is due to DNF, or 3-stop strategies, which are excluded</a:t>
            </a:r>
          </a:p>
          <a:p>
            <a:pPr marL="285750" indent="-285750">
              <a:lnSpc>
                <a:spcPct val="150000"/>
              </a:lnSpc>
              <a:buFontTx/>
              <a:buChar char="-"/>
            </a:pPr>
            <a:r>
              <a:rPr lang="en-US" sz="1600" dirty="0"/>
              <a:t>Almost in all races, not all 20 drivers can finish a race, causing the frequency of last positions (P17 - P20) less than others</a:t>
            </a:r>
          </a:p>
        </p:txBody>
      </p:sp>
    </p:spTree>
    <p:extLst>
      <p:ext uri="{BB962C8B-B14F-4D97-AF65-F5344CB8AC3E}">
        <p14:creationId xmlns:p14="http://schemas.microsoft.com/office/powerpoint/2010/main" val="21583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4: Balanced dataset, using “final position”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3" name="TextBox 12">
            <a:extLst>
              <a:ext uri="{FF2B5EF4-FFF2-40B4-BE49-F238E27FC236}">
                <a16:creationId xmlns:a16="http://schemas.microsoft.com/office/drawing/2014/main" id="{A821F831-92B9-4F0A-A1C4-12367AAA327D}"/>
              </a:ext>
            </a:extLst>
          </p:cNvPr>
          <p:cNvSpPr txBox="1"/>
          <p:nvPr/>
        </p:nvSpPr>
        <p:spPr>
          <a:xfrm>
            <a:off x="1588177" y="4162518"/>
            <a:ext cx="2259080" cy="276999"/>
          </a:xfrm>
          <a:prstGeom prst="rect">
            <a:avLst/>
          </a:prstGeom>
          <a:noFill/>
        </p:spPr>
        <p:txBody>
          <a:bodyPr wrap="none" rtlCol="0">
            <a:spAutoFit/>
          </a:bodyPr>
          <a:lstStyle/>
          <a:p>
            <a:pPr algn="ctr"/>
            <a:r>
              <a:rPr lang="en-US" sz="1200" dirty="0"/>
              <a:t>Prediction results in 2019 races</a:t>
            </a:r>
          </a:p>
        </p:txBody>
      </p:sp>
      <p:sp>
        <p:nvSpPr>
          <p:cNvPr id="14" name="TextBox 13">
            <a:extLst>
              <a:ext uri="{FF2B5EF4-FFF2-40B4-BE49-F238E27FC236}">
                <a16:creationId xmlns:a16="http://schemas.microsoft.com/office/drawing/2014/main" id="{9CDBA8E4-C6CE-497C-A0D3-06C34CB157E3}"/>
              </a:ext>
            </a:extLst>
          </p:cNvPr>
          <p:cNvSpPr txBox="1"/>
          <p:nvPr/>
        </p:nvSpPr>
        <p:spPr>
          <a:xfrm>
            <a:off x="1198475" y="6568835"/>
            <a:ext cx="2979470" cy="276999"/>
          </a:xfrm>
          <a:prstGeom prst="rect">
            <a:avLst/>
          </a:prstGeom>
          <a:noFill/>
        </p:spPr>
        <p:txBody>
          <a:bodyPr wrap="none" rtlCol="0">
            <a:spAutoFit/>
          </a:bodyPr>
          <a:lstStyle/>
          <a:p>
            <a:pPr algn="ctr"/>
            <a:r>
              <a:rPr lang="en-US" sz="1200" dirty="0"/>
              <a:t>Answer-prediction difference in 2019 races</a:t>
            </a:r>
          </a:p>
        </p:txBody>
      </p:sp>
      <p:sp>
        <p:nvSpPr>
          <p:cNvPr id="15" name="TextBox 14">
            <a:extLst>
              <a:ext uri="{FF2B5EF4-FFF2-40B4-BE49-F238E27FC236}">
                <a16:creationId xmlns:a16="http://schemas.microsoft.com/office/drawing/2014/main" id="{39E98D66-AFB9-46EB-AF20-56F598E07D65}"/>
              </a:ext>
            </a:extLst>
          </p:cNvPr>
          <p:cNvSpPr txBox="1"/>
          <p:nvPr/>
        </p:nvSpPr>
        <p:spPr>
          <a:xfrm>
            <a:off x="8167158" y="2078136"/>
            <a:ext cx="3745283" cy="2632516"/>
          </a:xfrm>
          <a:prstGeom prst="rect">
            <a:avLst/>
          </a:prstGeom>
          <a:noFill/>
        </p:spPr>
        <p:txBody>
          <a:bodyPr wrap="square">
            <a:spAutoFit/>
          </a:bodyPr>
          <a:lstStyle/>
          <a:p>
            <a:pPr>
              <a:lnSpc>
                <a:spcPct val="150000"/>
              </a:lnSpc>
            </a:pPr>
            <a:r>
              <a:rPr lang="en-US" sz="1600" dirty="0"/>
              <a:t>Problem:</a:t>
            </a:r>
          </a:p>
          <a:p>
            <a:pPr marL="285750" indent="-285750">
              <a:lnSpc>
                <a:spcPct val="150000"/>
              </a:lnSpc>
              <a:buFontTx/>
              <a:buChar char="-"/>
            </a:pPr>
            <a:r>
              <a:rPr lang="en-US" sz="1600" dirty="0"/>
              <a:t>Prediction focused on P5 - P11</a:t>
            </a:r>
          </a:p>
          <a:p>
            <a:pPr marL="285750" indent="-285750">
              <a:lnSpc>
                <a:spcPct val="150000"/>
              </a:lnSpc>
              <a:buFontTx/>
              <a:buChar char="-"/>
            </a:pPr>
            <a:r>
              <a:rPr lang="en-US" sz="1600" dirty="0"/>
              <a:t>Poor accuracy, huge answer-prediction difference (0 means correct prediction)</a:t>
            </a:r>
          </a:p>
          <a:p>
            <a:pPr>
              <a:lnSpc>
                <a:spcPct val="150000"/>
              </a:lnSpc>
            </a:pPr>
            <a:r>
              <a:rPr lang="en-US" sz="1600" dirty="0"/>
              <a:t>Solution:</a:t>
            </a:r>
          </a:p>
          <a:p>
            <a:pPr marL="285750" indent="-285750">
              <a:lnSpc>
                <a:spcPct val="150000"/>
              </a:lnSpc>
              <a:buFontTx/>
              <a:buChar char="-"/>
            </a:pPr>
            <a:r>
              <a:rPr lang="en-US" sz="1600" dirty="0"/>
              <a:t>Switch to a new result label</a:t>
            </a:r>
          </a:p>
        </p:txBody>
      </p:sp>
      <p:pic>
        <p:nvPicPr>
          <p:cNvPr id="9" name="Picture 8">
            <a:extLst>
              <a:ext uri="{FF2B5EF4-FFF2-40B4-BE49-F238E27FC236}">
                <a16:creationId xmlns:a16="http://schemas.microsoft.com/office/drawing/2014/main" id="{71B6B79C-FD5A-4F7B-9031-ABBF3743BC56}"/>
              </a:ext>
            </a:extLst>
          </p:cNvPr>
          <p:cNvPicPr/>
          <p:nvPr/>
        </p:nvPicPr>
        <p:blipFill>
          <a:blip r:embed="rId3"/>
          <a:stretch>
            <a:fillRect/>
          </a:stretch>
        </p:blipFill>
        <p:spPr>
          <a:xfrm>
            <a:off x="1063952" y="2081269"/>
            <a:ext cx="3248506" cy="1952112"/>
          </a:xfrm>
          <a:prstGeom prst="rect">
            <a:avLst/>
          </a:prstGeom>
          <a:ln>
            <a:noFill/>
          </a:ln>
          <a:effectLst/>
        </p:spPr>
      </p:pic>
      <p:pic>
        <p:nvPicPr>
          <p:cNvPr id="10" name="Picture 9">
            <a:extLst>
              <a:ext uri="{FF2B5EF4-FFF2-40B4-BE49-F238E27FC236}">
                <a16:creationId xmlns:a16="http://schemas.microsoft.com/office/drawing/2014/main" id="{1E39C445-A93F-4E92-8408-0B08154743AF}"/>
              </a:ext>
            </a:extLst>
          </p:cNvPr>
          <p:cNvPicPr/>
          <p:nvPr/>
        </p:nvPicPr>
        <p:blipFill>
          <a:blip r:embed="rId4"/>
          <a:stretch>
            <a:fillRect/>
          </a:stretch>
        </p:blipFill>
        <p:spPr>
          <a:xfrm>
            <a:off x="1122972" y="4540608"/>
            <a:ext cx="3189486" cy="1927136"/>
          </a:xfrm>
          <a:prstGeom prst="rect">
            <a:avLst/>
          </a:prstGeom>
        </p:spPr>
      </p:pic>
      <p:pic>
        <p:nvPicPr>
          <p:cNvPr id="11" name="Picture 10">
            <a:extLst>
              <a:ext uri="{FF2B5EF4-FFF2-40B4-BE49-F238E27FC236}">
                <a16:creationId xmlns:a16="http://schemas.microsoft.com/office/drawing/2014/main" id="{169070F8-26E5-4A1F-B3EB-3325EA235574}"/>
              </a:ext>
            </a:extLst>
          </p:cNvPr>
          <p:cNvPicPr/>
          <p:nvPr/>
        </p:nvPicPr>
        <p:blipFill>
          <a:blip r:embed="rId5"/>
          <a:stretch>
            <a:fillRect/>
          </a:stretch>
        </p:blipFill>
        <p:spPr>
          <a:xfrm>
            <a:off x="4716971" y="2078136"/>
            <a:ext cx="3243508" cy="1952111"/>
          </a:xfrm>
          <a:prstGeom prst="rect">
            <a:avLst/>
          </a:prstGeom>
          <a:ln>
            <a:noFill/>
          </a:ln>
          <a:effectLst/>
        </p:spPr>
      </p:pic>
      <p:pic>
        <p:nvPicPr>
          <p:cNvPr id="16" name="Content Placeholder 4">
            <a:extLst>
              <a:ext uri="{FF2B5EF4-FFF2-40B4-BE49-F238E27FC236}">
                <a16:creationId xmlns:a16="http://schemas.microsoft.com/office/drawing/2014/main" id="{672DB256-A566-4EAD-AAC9-4E75F64A3A67}"/>
              </a:ext>
            </a:extLst>
          </p:cNvPr>
          <p:cNvPicPr/>
          <p:nvPr/>
        </p:nvPicPr>
        <p:blipFill>
          <a:blip r:embed="rId6"/>
          <a:stretch>
            <a:fillRect/>
          </a:stretch>
        </p:blipFill>
        <p:spPr>
          <a:xfrm>
            <a:off x="4716971" y="4540608"/>
            <a:ext cx="3243508" cy="1912778"/>
          </a:xfrm>
          <a:prstGeom prst="rect">
            <a:avLst/>
          </a:prstGeom>
        </p:spPr>
      </p:pic>
      <p:sp>
        <p:nvSpPr>
          <p:cNvPr id="17" name="TextBox 16">
            <a:extLst>
              <a:ext uri="{FF2B5EF4-FFF2-40B4-BE49-F238E27FC236}">
                <a16:creationId xmlns:a16="http://schemas.microsoft.com/office/drawing/2014/main" id="{F53AA912-1C50-4B70-B3B1-A809133C03B5}"/>
              </a:ext>
            </a:extLst>
          </p:cNvPr>
          <p:cNvSpPr txBox="1"/>
          <p:nvPr/>
        </p:nvSpPr>
        <p:spPr>
          <a:xfrm>
            <a:off x="5257142" y="4174684"/>
            <a:ext cx="2271777" cy="276999"/>
          </a:xfrm>
          <a:prstGeom prst="rect">
            <a:avLst/>
          </a:prstGeom>
          <a:noFill/>
        </p:spPr>
        <p:txBody>
          <a:bodyPr wrap="none" rtlCol="0">
            <a:spAutoFit/>
          </a:bodyPr>
          <a:lstStyle/>
          <a:p>
            <a:pPr algn="ctr"/>
            <a:r>
              <a:rPr lang="en-US" sz="1200" dirty="0"/>
              <a:t>Prediction results in 2020 races</a:t>
            </a:r>
          </a:p>
        </p:txBody>
      </p:sp>
      <p:sp>
        <p:nvSpPr>
          <p:cNvPr id="18" name="TextBox 17">
            <a:extLst>
              <a:ext uri="{FF2B5EF4-FFF2-40B4-BE49-F238E27FC236}">
                <a16:creationId xmlns:a16="http://schemas.microsoft.com/office/drawing/2014/main" id="{8B27870C-5CC0-472E-B0A9-630ECC5F15A6}"/>
              </a:ext>
            </a:extLst>
          </p:cNvPr>
          <p:cNvSpPr txBox="1"/>
          <p:nvPr/>
        </p:nvSpPr>
        <p:spPr>
          <a:xfrm>
            <a:off x="4869845" y="6581001"/>
            <a:ext cx="2987356" cy="276999"/>
          </a:xfrm>
          <a:prstGeom prst="rect">
            <a:avLst/>
          </a:prstGeom>
          <a:noFill/>
        </p:spPr>
        <p:txBody>
          <a:bodyPr wrap="none" rtlCol="0">
            <a:spAutoFit/>
          </a:bodyPr>
          <a:lstStyle/>
          <a:p>
            <a:pPr algn="ctr"/>
            <a:r>
              <a:rPr lang="en-US" sz="1200" dirty="0"/>
              <a:t>Answer-prediction difference in 2020 races</a:t>
            </a:r>
          </a:p>
        </p:txBody>
      </p:sp>
    </p:spTree>
    <p:extLst>
      <p:ext uri="{BB962C8B-B14F-4D97-AF65-F5344CB8AC3E}">
        <p14:creationId xmlns:p14="http://schemas.microsoft.com/office/powerpoint/2010/main" val="375391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a:extLst>
              <a:ext uri="{FF2B5EF4-FFF2-40B4-BE49-F238E27FC236}">
                <a16:creationId xmlns:a16="http://schemas.microsoft.com/office/drawing/2014/main" id="{22B6F3BC-B887-4576-BCB7-B512B92DE6E2}"/>
              </a:ext>
            </a:extLst>
          </p:cNvPr>
          <p:cNvPicPr/>
          <p:nvPr/>
        </p:nvPicPr>
        <p:blipFill>
          <a:blip r:embed="rId3"/>
          <a:stretch>
            <a:fillRect/>
          </a:stretch>
        </p:blipFill>
        <p:spPr>
          <a:xfrm>
            <a:off x="2166436" y="4474346"/>
            <a:ext cx="4140073" cy="2116187"/>
          </a:xfrm>
          <a:prstGeom prst="rect">
            <a:avLst/>
          </a:prstGeom>
        </p:spPr>
      </p:pic>
      <p:pic>
        <p:nvPicPr>
          <p:cNvPr id="11" name="Content Placeholder 4">
            <a:extLst>
              <a:ext uri="{FF2B5EF4-FFF2-40B4-BE49-F238E27FC236}">
                <a16:creationId xmlns:a16="http://schemas.microsoft.com/office/drawing/2014/main" id="{8BBD55F2-B6D8-4B99-83CB-D196F55CCA4A}"/>
              </a:ext>
            </a:extLst>
          </p:cNvPr>
          <p:cNvPicPr/>
          <p:nvPr/>
        </p:nvPicPr>
        <p:blipFill>
          <a:blip r:embed="rId4"/>
          <a:stretch>
            <a:fillRect/>
          </a:stretch>
        </p:blipFill>
        <p:spPr>
          <a:xfrm>
            <a:off x="2166437" y="2093341"/>
            <a:ext cx="4140073" cy="2047479"/>
          </a:xfrm>
          <a:prstGeom prst="rect">
            <a:avLst/>
          </a:prstGeom>
        </p:spPr>
      </p:pic>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5: “Total race time”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801459" y="2093340"/>
            <a:ext cx="4854009" cy="2263184"/>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Validation loss is 21.72 minutes in 2016-2020; and 31.07 minutes in 2017-2020</a:t>
            </a:r>
          </a:p>
          <a:p>
            <a:pPr marL="285750" indent="-285750">
              <a:lnSpc>
                <a:spcPct val="150000"/>
              </a:lnSpc>
              <a:buFontTx/>
              <a:buChar char="-"/>
            </a:pPr>
            <a:r>
              <a:rPr lang="en-US" sz="1600" dirty="0"/>
              <a:t>Validation loss fluctuates and are always lower than training loss</a:t>
            </a:r>
          </a:p>
          <a:p>
            <a:pPr marL="285750" indent="-285750">
              <a:lnSpc>
                <a:spcPct val="150000"/>
              </a:lnSpc>
              <a:buFontTx/>
              <a:buChar char="-"/>
            </a:pPr>
            <a:r>
              <a:rPr lang="en-US" sz="1600" dirty="0"/>
              <a:t>Unacceptably large loss</a:t>
            </a:r>
          </a:p>
        </p:txBody>
      </p:sp>
      <p:sp>
        <p:nvSpPr>
          <p:cNvPr id="14" name="TextBox 13">
            <a:extLst>
              <a:ext uri="{FF2B5EF4-FFF2-40B4-BE49-F238E27FC236}">
                <a16:creationId xmlns:a16="http://schemas.microsoft.com/office/drawing/2014/main" id="{EE8447D3-9F55-4643-B05A-277BC0479639}"/>
              </a:ext>
            </a:extLst>
          </p:cNvPr>
          <p:cNvSpPr txBox="1"/>
          <p:nvPr/>
        </p:nvSpPr>
        <p:spPr>
          <a:xfrm>
            <a:off x="2405585" y="4162518"/>
            <a:ext cx="3631380" cy="276999"/>
          </a:xfrm>
          <a:prstGeom prst="rect">
            <a:avLst/>
          </a:prstGeom>
          <a:noFill/>
        </p:spPr>
        <p:txBody>
          <a:bodyPr wrap="none" rtlCol="0">
            <a:spAutoFit/>
          </a:bodyPr>
          <a:lstStyle/>
          <a:p>
            <a:pPr algn="ctr"/>
            <a:r>
              <a:rPr lang="en-US" sz="1200" dirty="0"/>
              <a:t>MSE Loss of training and validation data, 2016-2020</a:t>
            </a:r>
          </a:p>
        </p:txBody>
      </p:sp>
      <p:sp>
        <p:nvSpPr>
          <p:cNvPr id="15" name="TextBox 14">
            <a:extLst>
              <a:ext uri="{FF2B5EF4-FFF2-40B4-BE49-F238E27FC236}">
                <a16:creationId xmlns:a16="http://schemas.microsoft.com/office/drawing/2014/main" id="{6BA6AD52-5F9D-460D-A2B2-D0EEE90500CC}"/>
              </a:ext>
            </a:extLst>
          </p:cNvPr>
          <p:cNvSpPr txBox="1"/>
          <p:nvPr/>
        </p:nvSpPr>
        <p:spPr>
          <a:xfrm>
            <a:off x="2376071" y="6568835"/>
            <a:ext cx="3631379" cy="276999"/>
          </a:xfrm>
          <a:prstGeom prst="rect">
            <a:avLst/>
          </a:prstGeom>
          <a:noFill/>
        </p:spPr>
        <p:txBody>
          <a:bodyPr wrap="none" rtlCol="0">
            <a:spAutoFit/>
          </a:bodyPr>
          <a:lstStyle/>
          <a:p>
            <a:pPr algn="ctr"/>
            <a:r>
              <a:rPr lang="en-US" sz="1200" dirty="0"/>
              <a:t>MSE Loss of training and validation data, 2017-2020</a:t>
            </a:r>
          </a:p>
        </p:txBody>
      </p:sp>
    </p:spTree>
    <p:extLst>
      <p:ext uri="{BB962C8B-B14F-4D97-AF65-F5344CB8AC3E}">
        <p14:creationId xmlns:p14="http://schemas.microsoft.com/office/powerpoint/2010/main" val="339844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5: “Total race time”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15</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720040" y="2171700"/>
            <a:ext cx="4854009" cy="3001847"/>
          </a:xfrm>
          <a:prstGeom prst="rect">
            <a:avLst/>
          </a:prstGeom>
          <a:noFill/>
        </p:spPr>
        <p:txBody>
          <a:bodyPr wrap="square">
            <a:spAutoFit/>
          </a:bodyPr>
          <a:lstStyle/>
          <a:p>
            <a:pPr>
              <a:lnSpc>
                <a:spcPct val="150000"/>
              </a:lnSpc>
            </a:pPr>
            <a:r>
              <a:rPr lang="en-US" sz="1600" dirty="0"/>
              <a:t>Technique in arriving prediction result:</a:t>
            </a:r>
          </a:p>
          <a:p>
            <a:pPr marL="285750" indent="-285750">
              <a:lnSpc>
                <a:spcPct val="150000"/>
              </a:lnSpc>
              <a:buFontTx/>
              <a:buChar char="-"/>
            </a:pPr>
            <a:r>
              <a:rPr lang="en-US" sz="1600" dirty="0"/>
              <a:t>Sort all “total race time” predictions result in the same race</a:t>
            </a:r>
          </a:p>
          <a:p>
            <a:pPr marL="285750" indent="-285750">
              <a:lnSpc>
                <a:spcPct val="150000"/>
              </a:lnSpc>
              <a:buFontTx/>
              <a:buChar char="-"/>
            </a:pPr>
            <a:r>
              <a:rPr lang="en-US" sz="1600" dirty="0"/>
              <a:t>Give each sorted row index 1 – 20</a:t>
            </a:r>
          </a:p>
          <a:p>
            <a:pPr marL="285750" indent="-285750">
              <a:lnSpc>
                <a:spcPct val="150000"/>
              </a:lnSpc>
              <a:buFontTx/>
              <a:buChar char="-"/>
            </a:pPr>
            <a:r>
              <a:rPr lang="en-US" sz="1600" dirty="0"/>
              <a:t>Compared with the real final position result label</a:t>
            </a:r>
          </a:p>
          <a:p>
            <a:pPr>
              <a:lnSpc>
                <a:spcPct val="150000"/>
              </a:lnSpc>
            </a:pPr>
            <a:r>
              <a:rPr lang="en-US" sz="1600" dirty="0"/>
              <a:t>Findings:</a:t>
            </a:r>
          </a:p>
          <a:p>
            <a:pPr marL="285750" indent="-285750">
              <a:lnSpc>
                <a:spcPct val="150000"/>
              </a:lnSpc>
              <a:buFontTx/>
              <a:buChar char="-"/>
            </a:pPr>
            <a:r>
              <a:rPr lang="en-US" sz="1600" dirty="0"/>
              <a:t>Based on a model trained with 2017-2019 dataset</a:t>
            </a:r>
          </a:p>
          <a:p>
            <a:pPr marL="285750" indent="-285750">
              <a:lnSpc>
                <a:spcPct val="150000"/>
              </a:lnSpc>
              <a:buFontTx/>
              <a:buChar char="-"/>
            </a:pPr>
            <a:r>
              <a:rPr lang="en-US" sz="1600" dirty="0"/>
              <a:t>Total mismatch in predictions and result labels</a:t>
            </a:r>
          </a:p>
        </p:txBody>
      </p:sp>
      <p:sp>
        <p:nvSpPr>
          <p:cNvPr id="15" name="TextBox 14">
            <a:extLst>
              <a:ext uri="{FF2B5EF4-FFF2-40B4-BE49-F238E27FC236}">
                <a16:creationId xmlns:a16="http://schemas.microsoft.com/office/drawing/2014/main" id="{6BA6AD52-5F9D-460D-A2B2-D0EEE90500CC}"/>
              </a:ext>
            </a:extLst>
          </p:cNvPr>
          <p:cNvSpPr txBox="1"/>
          <p:nvPr/>
        </p:nvSpPr>
        <p:spPr>
          <a:xfrm>
            <a:off x="1476387" y="5895201"/>
            <a:ext cx="4426276" cy="276999"/>
          </a:xfrm>
          <a:prstGeom prst="rect">
            <a:avLst/>
          </a:prstGeom>
          <a:noFill/>
        </p:spPr>
        <p:txBody>
          <a:bodyPr wrap="none" rtlCol="0">
            <a:spAutoFit/>
          </a:bodyPr>
          <a:lstStyle/>
          <a:p>
            <a:pPr algn="ctr"/>
            <a:r>
              <a:rPr lang="en-US" sz="1200" dirty="0"/>
              <a:t>Sorted “total time” for predicting “final position”, Abu Dhabi 2019</a:t>
            </a:r>
          </a:p>
        </p:txBody>
      </p:sp>
      <p:pic>
        <p:nvPicPr>
          <p:cNvPr id="9" name="Picture 8">
            <a:extLst>
              <a:ext uri="{FF2B5EF4-FFF2-40B4-BE49-F238E27FC236}">
                <a16:creationId xmlns:a16="http://schemas.microsoft.com/office/drawing/2014/main" id="{35EBA7E7-FDC2-4789-BE20-066D3331F8D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171700"/>
            <a:ext cx="4635850" cy="3673480"/>
          </a:xfrm>
          <a:prstGeom prst="rect">
            <a:avLst/>
          </a:prstGeom>
          <a:noFill/>
          <a:ln>
            <a:noFill/>
          </a:ln>
        </p:spPr>
      </p:pic>
    </p:spTree>
    <p:extLst>
      <p:ext uri="{BB962C8B-B14F-4D97-AF65-F5344CB8AC3E}">
        <p14:creationId xmlns:p14="http://schemas.microsoft.com/office/powerpoint/2010/main" val="5609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6: Sorted “final position gain”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7703507" y="2171700"/>
            <a:ext cx="3951961" cy="1524520"/>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Applying the knowledge of “sorting” prediction results in the same race</a:t>
            </a:r>
          </a:p>
          <a:p>
            <a:pPr marL="285750" indent="-285750">
              <a:lnSpc>
                <a:spcPct val="150000"/>
              </a:lnSpc>
              <a:buFontTx/>
              <a:buChar char="-"/>
            </a:pPr>
            <a:r>
              <a:rPr lang="en-US" sz="1600" dirty="0"/>
              <a:t>Revisit model 3</a:t>
            </a:r>
          </a:p>
        </p:txBody>
      </p:sp>
      <p:sp>
        <p:nvSpPr>
          <p:cNvPr id="15" name="TextBox 14">
            <a:extLst>
              <a:ext uri="{FF2B5EF4-FFF2-40B4-BE49-F238E27FC236}">
                <a16:creationId xmlns:a16="http://schemas.microsoft.com/office/drawing/2014/main" id="{6BA6AD52-5F9D-460D-A2B2-D0EEE90500CC}"/>
              </a:ext>
            </a:extLst>
          </p:cNvPr>
          <p:cNvSpPr txBox="1"/>
          <p:nvPr/>
        </p:nvSpPr>
        <p:spPr>
          <a:xfrm>
            <a:off x="2172589" y="5519420"/>
            <a:ext cx="3957466" cy="338554"/>
          </a:xfrm>
          <a:prstGeom prst="rect">
            <a:avLst/>
          </a:prstGeom>
          <a:noFill/>
        </p:spPr>
        <p:txBody>
          <a:bodyPr wrap="square" rtlCol="0">
            <a:spAutoFit/>
          </a:bodyPr>
          <a:lstStyle/>
          <a:p>
            <a:pPr algn="ctr"/>
            <a:r>
              <a:rPr lang="en-US" sz="1600" dirty="0"/>
              <a:t>Model 3 training and validation loss</a:t>
            </a:r>
          </a:p>
        </p:txBody>
      </p:sp>
      <p:pic>
        <p:nvPicPr>
          <p:cNvPr id="12" name="Content Placeholder 4">
            <a:extLst>
              <a:ext uri="{FF2B5EF4-FFF2-40B4-BE49-F238E27FC236}">
                <a16:creationId xmlns:a16="http://schemas.microsoft.com/office/drawing/2014/main" id="{3D692361-B15A-4A61-8AEC-0E512F5CA8FF}"/>
              </a:ext>
            </a:extLst>
          </p:cNvPr>
          <p:cNvPicPr/>
          <p:nvPr/>
        </p:nvPicPr>
        <p:blipFill rotWithShape="1">
          <a:blip r:embed="rId3"/>
          <a:srcRect t="-1" r="437" b="893"/>
          <a:stretch/>
        </p:blipFill>
        <p:spPr>
          <a:xfrm>
            <a:off x="831335" y="2171700"/>
            <a:ext cx="6639974" cy="3283810"/>
          </a:xfrm>
          <a:prstGeom prst="rect">
            <a:avLst/>
          </a:prstGeom>
        </p:spPr>
      </p:pic>
    </p:spTree>
    <p:extLst>
      <p:ext uri="{BB962C8B-B14F-4D97-AF65-F5344CB8AC3E}">
        <p14:creationId xmlns:p14="http://schemas.microsoft.com/office/powerpoint/2010/main" val="3185945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6: Sorted “final position gain” as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801459" y="2093340"/>
            <a:ext cx="4854009" cy="4109843"/>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Relatively accurate results</a:t>
            </a:r>
          </a:p>
          <a:p>
            <a:pPr marL="285750" indent="-285750">
              <a:lnSpc>
                <a:spcPct val="150000"/>
              </a:lnSpc>
              <a:buFontTx/>
              <a:buChar char="-"/>
            </a:pPr>
            <a:r>
              <a:rPr lang="en-US" sz="1600" dirty="0"/>
              <a:t>Use “initial position” to minus the predicted final position gain/loss, to arrive a “calculated final position”</a:t>
            </a:r>
          </a:p>
          <a:p>
            <a:pPr marL="285750" indent="-285750">
              <a:lnSpc>
                <a:spcPct val="150000"/>
              </a:lnSpc>
              <a:buFontTx/>
              <a:buChar char="-"/>
            </a:pPr>
            <a:r>
              <a:rPr lang="en-US" sz="1600" dirty="0"/>
              <a:t>Rank the “calculated final position”</a:t>
            </a:r>
          </a:p>
          <a:p>
            <a:pPr marL="285750" indent="-285750">
              <a:lnSpc>
                <a:spcPct val="150000"/>
              </a:lnSpc>
              <a:buFontTx/>
              <a:buChar char="-"/>
            </a:pPr>
            <a:r>
              <a:rPr lang="en-US" sz="1600" dirty="0"/>
              <a:t>Compare with the real final position record</a:t>
            </a:r>
          </a:p>
          <a:p>
            <a:pPr marL="285750" indent="-285750">
              <a:lnSpc>
                <a:spcPct val="150000"/>
              </a:lnSpc>
              <a:buFontTx/>
              <a:buChar char="-"/>
            </a:pPr>
            <a:r>
              <a:rPr lang="en-US" sz="1600" dirty="0"/>
              <a:t>It is relatively accurate!</a:t>
            </a:r>
          </a:p>
          <a:p>
            <a:pPr>
              <a:lnSpc>
                <a:spcPct val="150000"/>
              </a:lnSpc>
            </a:pPr>
            <a:r>
              <a:rPr lang="en-US" sz="1600" dirty="0"/>
              <a:t>Problem:</a:t>
            </a:r>
          </a:p>
          <a:p>
            <a:pPr marL="285750" indent="-285750">
              <a:lnSpc>
                <a:spcPct val="150000"/>
              </a:lnSpc>
              <a:buFontTx/>
              <a:buChar char="-"/>
            </a:pPr>
            <a:r>
              <a:rPr lang="en-US" sz="1600" dirty="0"/>
              <a:t>Always predict 0 because of imbalance dataset</a:t>
            </a:r>
          </a:p>
          <a:p>
            <a:pPr marL="285750" indent="-285750">
              <a:lnSpc>
                <a:spcPct val="150000"/>
              </a:lnSpc>
              <a:buFontTx/>
              <a:buChar char="-"/>
            </a:pPr>
            <a:r>
              <a:rPr lang="en-US" sz="1600" dirty="0"/>
              <a:t>Only works well in 0 and extreme cases</a:t>
            </a:r>
          </a:p>
        </p:txBody>
      </p:sp>
      <p:sp>
        <p:nvSpPr>
          <p:cNvPr id="7" name="TextBox 6">
            <a:extLst>
              <a:ext uri="{FF2B5EF4-FFF2-40B4-BE49-F238E27FC236}">
                <a16:creationId xmlns:a16="http://schemas.microsoft.com/office/drawing/2014/main" id="{16757FBD-1612-46C1-98E4-AE960D2A18A5}"/>
              </a:ext>
            </a:extLst>
          </p:cNvPr>
          <p:cNvSpPr txBox="1"/>
          <p:nvPr/>
        </p:nvSpPr>
        <p:spPr>
          <a:xfrm>
            <a:off x="1856651" y="5895201"/>
            <a:ext cx="3665747" cy="276999"/>
          </a:xfrm>
          <a:prstGeom prst="rect">
            <a:avLst/>
          </a:prstGeom>
          <a:noFill/>
        </p:spPr>
        <p:txBody>
          <a:bodyPr wrap="none" rtlCol="0">
            <a:spAutoFit/>
          </a:bodyPr>
          <a:lstStyle/>
          <a:p>
            <a:pPr algn="ctr"/>
            <a:r>
              <a:rPr lang="en-US" sz="1200" dirty="0"/>
              <a:t>Prediction &amp; answer of final position, Abu Dhabi 2019</a:t>
            </a:r>
          </a:p>
        </p:txBody>
      </p:sp>
      <p:pic>
        <p:nvPicPr>
          <p:cNvPr id="17" name="Picture 16">
            <a:extLst>
              <a:ext uri="{FF2B5EF4-FFF2-40B4-BE49-F238E27FC236}">
                <a16:creationId xmlns:a16="http://schemas.microsoft.com/office/drawing/2014/main" id="{2BB351D0-C65C-419A-91F3-5C01EA40C5AF}"/>
              </a:ext>
            </a:extLst>
          </p:cNvPr>
          <p:cNvPicPr>
            <a:picLocks noChangeAspect="1"/>
          </p:cNvPicPr>
          <p:nvPr/>
        </p:nvPicPr>
        <p:blipFill rotWithShape="1">
          <a:blip r:embed="rId3"/>
          <a:srcRect r="1110"/>
          <a:stretch/>
        </p:blipFill>
        <p:spPr>
          <a:xfrm>
            <a:off x="953817" y="2171700"/>
            <a:ext cx="5471416" cy="3723501"/>
          </a:xfrm>
          <a:prstGeom prst="rect">
            <a:avLst/>
          </a:prstGeom>
        </p:spPr>
      </p:pic>
      <p:sp>
        <p:nvSpPr>
          <p:cNvPr id="3" name="TextBox 2">
            <a:extLst>
              <a:ext uri="{FF2B5EF4-FFF2-40B4-BE49-F238E27FC236}">
                <a16:creationId xmlns:a16="http://schemas.microsoft.com/office/drawing/2014/main" id="{11218F4B-DF9A-4742-BEA0-BB07EEEC4018}"/>
              </a:ext>
            </a:extLst>
          </p:cNvPr>
          <p:cNvSpPr txBox="1"/>
          <p:nvPr/>
        </p:nvSpPr>
        <p:spPr>
          <a:xfrm>
            <a:off x="4032478" y="1940868"/>
            <a:ext cx="1358064" cy="23083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900" b="1" dirty="0"/>
              <a:t>Calculated final position</a:t>
            </a:r>
          </a:p>
        </p:txBody>
      </p:sp>
    </p:spTree>
    <p:extLst>
      <p:ext uri="{BB962C8B-B14F-4D97-AF65-F5344CB8AC3E}">
        <p14:creationId xmlns:p14="http://schemas.microsoft.com/office/powerpoint/2010/main" val="306278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18</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1496861" y="2902039"/>
            <a:ext cx="5254667" cy="2119042"/>
          </a:xfrm>
          <a:prstGeom prst="rect">
            <a:avLst/>
          </a:prstGeom>
          <a:noFill/>
        </p:spPr>
        <p:txBody>
          <a:bodyPr wrap="square">
            <a:spAutoFit/>
          </a:bodyPr>
          <a:lstStyle/>
          <a:p>
            <a:pPr>
              <a:lnSpc>
                <a:spcPct val="150000"/>
              </a:lnSpc>
            </a:pPr>
            <a:r>
              <a:rPr lang="en-US" dirty="0"/>
              <a:t>Objective 1: Optimize training/validation split ratio</a:t>
            </a:r>
          </a:p>
          <a:p>
            <a:pPr>
              <a:lnSpc>
                <a:spcPct val="150000"/>
              </a:lnSpc>
            </a:pPr>
            <a:r>
              <a:rPr lang="en-US" dirty="0"/>
              <a:t>Objective 2: Remove rows with high frequencies to flatten the dataset result label</a:t>
            </a:r>
          </a:p>
          <a:p>
            <a:pPr>
              <a:lnSpc>
                <a:spcPct val="150000"/>
              </a:lnSpc>
            </a:pPr>
            <a:r>
              <a:rPr lang="en-US" dirty="0"/>
              <a:t>Modification:</a:t>
            </a:r>
          </a:p>
          <a:p>
            <a:pPr marL="285750" indent="-285750">
              <a:lnSpc>
                <a:spcPct val="150000"/>
              </a:lnSpc>
              <a:buFontTx/>
              <a:buChar char="-"/>
            </a:pPr>
            <a:r>
              <a:rPr lang="en-US" dirty="0"/>
              <a:t>MSE to MAE for easier evaluation of results</a:t>
            </a:r>
          </a:p>
        </p:txBody>
      </p:sp>
      <p:pic>
        <p:nvPicPr>
          <p:cNvPr id="5" name="Picture 4" descr="Shape&#10;&#10;Description automatically generated with low confidence">
            <a:extLst>
              <a:ext uri="{FF2B5EF4-FFF2-40B4-BE49-F238E27FC236}">
                <a16:creationId xmlns:a16="http://schemas.microsoft.com/office/drawing/2014/main" id="{DB9C2B8D-9BB3-4EA3-8924-1B61679197B0}"/>
              </a:ext>
            </a:extLst>
          </p:cNvPr>
          <p:cNvPicPr>
            <a:picLocks noChangeAspect="1"/>
          </p:cNvPicPr>
          <p:nvPr/>
        </p:nvPicPr>
        <p:blipFill>
          <a:blip r:embed="rId3"/>
          <a:stretch>
            <a:fillRect/>
          </a:stretch>
        </p:blipFill>
        <p:spPr>
          <a:xfrm>
            <a:off x="7527099" y="2902039"/>
            <a:ext cx="2268254" cy="2268254"/>
          </a:xfrm>
          <a:prstGeom prst="rect">
            <a:avLst/>
          </a:prstGeom>
        </p:spPr>
      </p:pic>
    </p:spTree>
    <p:extLst>
      <p:ext uri="{BB962C8B-B14F-4D97-AF65-F5344CB8AC3E}">
        <p14:creationId xmlns:p14="http://schemas.microsoft.com/office/powerpoint/2010/main" val="284976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19</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895578" y="4957856"/>
            <a:ext cx="4903939" cy="785856"/>
          </a:xfrm>
          <a:prstGeom prst="rect">
            <a:avLst/>
          </a:prstGeom>
          <a:noFill/>
        </p:spPr>
        <p:txBody>
          <a:bodyPr wrap="square">
            <a:spAutoFit/>
          </a:bodyPr>
          <a:lstStyle/>
          <a:p>
            <a:pPr>
              <a:lnSpc>
                <a:spcPct val="150000"/>
              </a:lnSpc>
            </a:pPr>
            <a:r>
              <a:rPr lang="en-US" sz="1600" dirty="0"/>
              <a:t>70/30, 80/20, 90/10 split on Abu Dhabi 2019:</a:t>
            </a:r>
          </a:p>
          <a:p>
            <a:pPr>
              <a:lnSpc>
                <a:spcPct val="150000"/>
              </a:lnSpc>
            </a:pPr>
            <a:r>
              <a:rPr lang="en-US" sz="1600" dirty="0"/>
              <a:t>Loss: 10.69, 9.67, 10.29</a:t>
            </a:r>
          </a:p>
        </p:txBody>
      </p:sp>
      <p:pic>
        <p:nvPicPr>
          <p:cNvPr id="9" name="Picture 8">
            <a:extLst>
              <a:ext uri="{FF2B5EF4-FFF2-40B4-BE49-F238E27FC236}">
                <a16:creationId xmlns:a16="http://schemas.microsoft.com/office/drawing/2014/main" id="{F4C1D1A3-9DD1-4DD6-BC4F-8A9AE9E1B541}"/>
              </a:ext>
            </a:extLst>
          </p:cNvPr>
          <p:cNvPicPr/>
          <p:nvPr/>
        </p:nvPicPr>
        <p:blipFill>
          <a:blip r:embed="rId3"/>
          <a:stretch>
            <a:fillRect/>
          </a:stretch>
        </p:blipFill>
        <p:spPr>
          <a:xfrm>
            <a:off x="831937" y="2875531"/>
            <a:ext cx="2957186" cy="1516731"/>
          </a:xfrm>
          <a:prstGeom prst="rect">
            <a:avLst/>
          </a:prstGeom>
        </p:spPr>
      </p:pic>
      <p:pic>
        <p:nvPicPr>
          <p:cNvPr id="11" name="Picture 10">
            <a:extLst>
              <a:ext uri="{FF2B5EF4-FFF2-40B4-BE49-F238E27FC236}">
                <a16:creationId xmlns:a16="http://schemas.microsoft.com/office/drawing/2014/main" id="{3500E2CC-0846-4449-96CF-325D1CF7B7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4809" y="2874365"/>
            <a:ext cx="2249728" cy="1524881"/>
          </a:xfrm>
          <a:prstGeom prst="rect">
            <a:avLst/>
          </a:prstGeom>
          <a:noFill/>
          <a:ln>
            <a:noFill/>
          </a:ln>
        </p:spPr>
      </p:pic>
      <p:pic>
        <p:nvPicPr>
          <p:cNvPr id="12" name="Picture 11">
            <a:extLst>
              <a:ext uri="{FF2B5EF4-FFF2-40B4-BE49-F238E27FC236}">
                <a16:creationId xmlns:a16="http://schemas.microsoft.com/office/drawing/2014/main" id="{3263A6E4-F80B-4650-B221-0323CE4DCDE9}"/>
              </a:ext>
            </a:extLst>
          </p:cNvPr>
          <p:cNvPicPr/>
          <p:nvPr/>
        </p:nvPicPr>
        <p:blipFill>
          <a:blip r:embed="rId5"/>
          <a:stretch>
            <a:fillRect/>
          </a:stretch>
        </p:blipFill>
        <p:spPr>
          <a:xfrm>
            <a:off x="857337" y="4553211"/>
            <a:ext cx="2970842" cy="1618989"/>
          </a:xfrm>
          <a:prstGeom prst="rect">
            <a:avLst/>
          </a:prstGeom>
        </p:spPr>
      </p:pic>
      <p:pic>
        <p:nvPicPr>
          <p:cNvPr id="13" name="Picture 12">
            <a:extLst>
              <a:ext uri="{FF2B5EF4-FFF2-40B4-BE49-F238E27FC236}">
                <a16:creationId xmlns:a16="http://schemas.microsoft.com/office/drawing/2014/main" id="{9D9CC4F9-F5A4-48D0-A317-1D9FDCF7B31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191042" y="4588344"/>
            <a:ext cx="2249917" cy="1524881"/>
          </a:xfrm>
          <a:prstGeom prst="rect">
            <a:avLst/>
          </a:prstGeom>
          <a:noFill/>
          <a:ln>
            <a:noFill/>
          </a:ln>
        </p:spPr>
      </p:pic>
      <p:pic>
        <p:nvPicPr>
          <p:cNvPr id="14" name="Picture 13">
            <a:extLst>
              <a:ext uri="{FF2B5EF4-FFF2-40B4-BE49-F238E27FC236}">
                <a16:creationId xmlns:a16="http://schemas.microsoft.com/office/drawing/2014/main" id="{585B8882-05CC-4165-93C1-1149D385A02C}"/>
              </a:ext>
            </a:extLst>
          </p:cNvPr>
          <p:cNvPicPr/>
          <p:nvPr/>
        </p:nvPicPr>
        <p:blipFill>
          <a:blip r:embed="rId7"/>
          <a:stretch>
            <a:fillRect/>
          </a:stretch>
        </p:blipFill>
        <p:spPr>
          <a:xfrm>
            <a:off x="6796845" y="2874365"/>
            <a:ext cx="2757973" cy="1590921"/>
          </a:xfrm>
          <a:prstGeom prst="rect">
            <a:avLst/>
          </a:prstGeom>
        </p:spPr>
      </p:pic>
      <p:pic>
        <p:nvPicPr>
          <p:cNvPr id="15" name="Picture 14">
            <a:extLst>
              <a:ext uri="{FF2B5EF4-FFF2-40B4-BE49-F238E27FC236}">
                <a16:creationId xmlns:a16="http://schemas.microsoft.com/office/drawing/2014/main" id="{14CC47D8-F354-4987-8683-A8CD04D0929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764043" y="2906362"/>
            <a:ext cx="2192049" cy="1485900"/>
          </a:xfrm>
          <a:prstGeom prst="rect">
            <a:avLst/>
          </a:prstGeom>
          <a:noFill/>
          <a:ln>
            <a:noFill/>
          </a:ln>
        </p:spPr>
      </p:pic>
    </p:spTree>
    <p:extLst>
      <p:ext uri="{BB962C8B-B14F-4D97-AF65-F5344CB8AC3E}">
        <p14:creationId xmlns:p14="http://schemas.microsoft.com/office/powerpoint/2010/main" val="355739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ace cars on a track&#10;&#10;Description automatically generated with medium confidence">
            <a:extLst>
              <a:ext uri="{FF2B5EF4-FFF2-40B4-BE49-F238E27FC236}">
                <a16:creationId xmlns:a16="http://schemas.microsoft.com/office/drawing/2014/main" id="{D7D7613D-DA4D-4879-8C8B-AB8B26BC6670}"/>
              </a:ext>
            </a:extLst>
          </p:cNvPr>
          <p:cNvPicPr>
            <a:picLocks noChangeAspect="1"/>
          </p:cNvPicPr>
          <p:nvPr/>
        </p:nvPicPr>
        <p:blipFill>
          <a:blip r:embed="rId3">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17FE70E-95CD-43E6-BA64-574A8D75D800}"/>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A8AC02B1-D534-4A4A-AE3D-BBFE57BBF0E3}"/>
              </a:ext>
            </a:extLst>
          </p:cNvPr>
          <p:cNvSpPr>
            <a:spLocks noGrp="1"/>
          </p:cNvSpPr>
          <p:nvPr>
            <p:ph idx="1"/>
          </p:nvPr>
        </p:nvSpPr>
        <p:spPr/>
        <p:txBody>
          <a:bodyPr/>
          <a:lstStyle/>
          <a:p>
            <a:r>
              <a:rPr lang="en-US" dirty="0"/>
              <a:t>General background</a:t>
            </a:r>
          </a:p>
          <a:p>
            <a:r>
              <a:rPr lang="en-US" dirty="0"/>
              <a:t>Goals</a:t>
            </a:r>
          </a:p>
          <a:p>
            <a:r>
              <a:rPr lang="en-US" dirty="0"/>
              <a:t>Model 1: Predict Final Position gain or loss</a:t>
            </a:r>
          </a:p>
          <a:p>
            <a:r>
              <a:rPr lang="en-US" dirty="0"/>
              <a:t>Model 2: Predict Pitstop Strategy under Safety Car Condition</a:t>
            </a:r>
          </a:p>
          <a:p>
            <a:r>
              <a:rPr lang="en-US" dirty="0"/>
              <a:t>Decision Support System (DSS)</a:t>
            </a:r>
          </a:p>
          <a:p>
            <a:r>
              <a:rPr lang="en-US" dirty="0"/>
              <a:t>Conclusion</a:t>
            </a:r>
          </a:p>
          <a:p>
            <a:r>
              <a:rPr lang="en-US" dirty="0"/>
              <a:t>Additional Details</a:t>
            </a:r>
          </a:p>
        </p:txBody>
      </p:sp>
      <p:sp>
        <p:nvSpPr>
          <p:cNvPr id="4" name="Slide Number Placeholder 3">
            <a:extLst>
              <a:ext uri="{FF2B5EF4-FFF2-40B4-BE49-F238E27FC236}">
                <a16:creationId xmlns:a16="http://schemas.microsoft.com/office/drawing/2014/main" id="{D304BA5E-F6F3-43EE-9C4E-E05A6FC81EF8}"/>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409836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20</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895578" y="4957856"/>
            <a:ext cx="4903939" cy="785856"/>
          </a:xfrm>
          <a:prstGeom prst="rect">
            <a:avLst/>
          </a:prstGeom>
          <a:noFill/>
        </p:spPr>
        <p:txBody>
          <a:bodyPr wrap="square">
            <a:spAutoFit/>
          </a:bodyPr>
          <a:lstStyle/>
          <a:p>
            <a:pPr>
              <a:lnSpc>
                <a:spcPct val="150000"/>
              </a:lnSpc>
            </a:pPr>
            <a:r>
              <a:rPr lang="en-US" sz="1600" dirty="0"/>
              <a:t>70/30, 80/20, 90/10 split on United States 2019:</a:t>
            </a:r>
          </a:p>
          <a:p>
            <a:pPr>
              <a:lnSpc>
                <a:spcPct val="150000"/>
              </a:lnSpc>
            </a:pPr>
            <a:r>
              <a:rPr lang="en-US" sz="1600" dirty="0"/>
              <a:t>Loss: 11.36, 9.66, 10.86</a:t>
            </a:r>
          </a:p>
        </p:txBody>
      </p:sp>
      <p:pic>
        <p:nvPicPr>
          <p:cNvPr id="16" name="Picture 15">
            <a:extLst>
              <a:ext uri="{FF2B5EF4-FFF2-40B4-BE49-F238E27FC236}">
                <a16:creationId xmlns:a16="http://schemas.microsoft.com/office/drawing/2014/main" id="{86481136-7E7A-40FC-9D5B-BD1FFC64AC8E}"/>
              </a:ext>
            </a:extLst>
          </p:cNvPr>
          <p:cNvPicPr/>
          <p:nvPr/>
        </p:nvPicPr>
        <p:blipFill>
          <a:blip r:embed="rId3"/>
          <a:stretch>
            <a:fillRect/>
          </a:stretch>
        </p:blipFill>
        <p:spPr>
          <a:xfrm>
            <a:off x="798684" y="2881612"/>
            <a:ext cx="2970843" cy="1550973"/>
          </a:xfrm>
          <a:prstGeom prst="rect">
            <a:avLst/>
          </a:prstGeom>
        </p:spPr>
      </p:pic>
      <p:pic>
        <p:nvPicPr>
          <p:cNvPr id="17" name="Picture 16">
            <a:extLst>
              <a:ext uri="{FF2B5EF4-FFF2-40B4-BE49-F238E27FC236}">
                <a16:creationId xmlns:a16="http://schemas.microsoft.com/office/drawing/2014/main" id="{9909E368-63FA-4AB8-AAE7-FA85B46564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78752" y="2881612"/>
            <a:ext cx="2345188" cy="1510650"/>
          </a:xfrm>
          <a:prstGeom prst="rect">
            <a:avLst/>
          </a:prstGeom>
          <a:noFill/>
          <a:ln>
            <a:noFill/>
          </a:ln>
        </p:spPr>
      </p:pic>
      <p:pic>
        <p:nvPicPr>
          <p:cNvPr id="18" name="Picture 17">
            <a:extLst>
              <a:ext uri="{FF2B5EF4-FFF2-40B4-BE49-F238E27FC236}">
                <a16:creationId xmlns:a16="http://schemas.microsoft.com/office/drawing/2014/main" id="{7D42F12D-211D-49F2-A769-9DB93A821D0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684" y="4758639"/>
            <a:ext cx="2970843" cy="1527862"/>
          </a:xfrm>
          <a:prstGeom prst="rect">
            <a:avLst/>
          </a:prstGeom>
          <a:noFill/>
        </p:spPr>
      </p:pic>
      <p:pic>
        <p:nvPicPr>
          <p:cNvPr id="19" name="Picture 18">
            <a:extLst>
              <a:ext uri="{FF2B5EF4-FFF2-40B4-BE49-F238E27FC236}">
                <a16:creationId xmlns:a16="http://schemas.microsoft.com/office/drawing/2014/main" id="{13AB55A1-FAEF-4DD9-B414-A6A48D7E181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978753" y="4758639"/>
            <a:ext cx="2345188" cy="1510715"/>
          </a:xfrm>
          <a:prstGeom prst="rect">
            <a:avLst/>
          </a:prstGeom>
          <a:noFill/>
          <a:ln>
            <a:noFill/>
          </a:ln>
        </p:spPr>
      </p:pic>
      <p:pic>
        <p:nvPicPr>
          <p:cNvPr id="20" name="Picture 19">
            <a:extLst>
              <a:ext uri="{FF2B5EF4-FFF2-40B4-BE49-F238E27FC236}">
                <a16:creationId xmlns:a16="http://schemas.microsoft.com/office/drawing/2014/main" id="{8B5F7E94-9BA8-4C79-9DB3-80F16FCD0659}"/>
              </a:ext>
            </a:extLst>
          </p:cNvPr>
          <p:cNvPicPr/>
          <p:nvPr/>
        </p:nvPicPr>
        <p:blipFill>
          <a:blip r:embed="rId7"/>
          <a:stretch>
            <a:fillRect/>
          </a:stretch>
        </p:blipFill>
        <p:spPr>
          <a:xfrm>
            <a:off x="6533165" y="2881374"/>
            <a:ext cx="2822519" cy="1551210"/>
          </a:xfrm>
          <a:prstGeom prst="rect">
            <a:avLst/>
          </a:prstGeom>
        </p:spPr>
      </p:pic>
      <p:pic>
        <p:nvPicPr>
          <p:cNvPr id="21" name="Picture 20">
            <a:extLst>
              <a:ext uri="{FF2B5EF4-FFF2-40B4-BE49-F238E27FC236}">
                <a16:creationId xmlns:a16="http://schemas.microsoft.com/office/drawing/2014/main" id="{E8C541C3-D3A5-4802-B7DB-A86C4C371F8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35248" y="2881374"/>
            <a:ext cx="2408319" cy="1551210"/>
          </a:xfrm>
          <a:prstGeom prst="rect">
            <a:avLst/>
          </a:prstGeom>
          <a:noFill/>
          <a:ln>
            <a:noFill/>
          </a:ln>
        </p:spPr>
      </p:pic>
    </p:spTree>
    <p:extLst>
      <p:ext uri="{BB962C8B-B14F-4D97-AF65-F5344CB8AC3E}">
        <p14:creationId xmlns:p14="http://schemas.microsoft.com/office/powerpoint/2010/main" val="3442071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21</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7288061" y="2863614"/>
            <a:ext cx="4903939" cy="2263184"/>
          </a:xfrm>
          <a:prstGeom prst="rect">
            <a:avLst/>
          </a:prstGeom>
          <a:noFill/>
        </p:spPr>
        <p:txBody>
          <a:bodyPr wrap="square">
            <a:spAutoFit/>
          </a:bodyPr>
          <a:lstStyle/>
          <a:p>
            <a:pPr>
              <a:lnSpc>
                <a:spcPct val="150000"/>
              </a:lnSpc>
            </a:pPr>
            <a:r>
              <a:rPr lang="en-US" sz="1600" dirty="0"/>
              <a:t>80/20 split on Mexican 2019: Loss is 9.34</a:t>
            </a:r>
          </a:p>
          <a:p>
            <a:pPr>
              <a:lnSpc>
                <a:spcPct val="150000"/>
              </a:lnSpc>
            </a:pPr>
            <a:r>
              <a:rPr lang="en-US" sz="1600" dirty="0"/>
              <a:t>80/20 split on Japanese 2019: Loss is 9.63</a:t>
            </a:r>
          </a:p>
          <a:p>
            <a:pPr>
              <a:lnSpc>
                <a:spcPct val="150000"/>
              </a:lnSpc>
            </a:pPr>
            <a:r>
              <a:rPr lang="en-US" sz="1600" dirty="0"/>
              <a:t>and more testing results…</a:t>
            </a:r>
          </a:p>
          <a:p>
            <a:pPr>
              <a:lnSpc>
                <a:spcPct val="150000"/>
              </a:lnSpc>
            </a:pPr>
            <a:r>
              <a:rPr lang="en-US" sz="1600" dirty="0"/>
              <a:t>Conclusion on optimal training/validation split:</a:t>
            </a:r>
          </a:p>
          <a:p>
            <a:pPr marL="285750" indent="-285750">
              <a:lnSpc>
                <a:spcPct val="150000"/>
              </a:lnSpc>
              <a:buFontTx/>
              <a:buChar char="-"/>
            </a:pPr>
            <a:r>
              <a:rPr lang="en-US" sz="1600" dirty="0"/>
              <a:t>80/20 split provides the least loss, hence is the optimal splitting ratio</a:t>
            </a:r>
          </a:p>
        </p:txBody>
      </p:sp>
      <p:pic>
        <p:nvPicPr>
          <p:cNvPr id="11" name="Picture 10">
            <a:extLst>
              <a:ext uri="{FF2B5EF4-FFF2-40B4-BE49-F238E27FC236}">
                <a16:creationId xmlns:a16="http://schemas.microsoft.com/office/drawing/2014/main" id="{6DC8E42D-2E95-4E4A-8584-3EE0541DF208}"/>
              </a:ext>
            </a:extLst>
          </p:cNvPr>
          <p:cNvPicPr/>
          <p:nvPr/>
        </p:nvPicPr>
        <p:blipFill>
          <a:blip r:embed="rId3"/>
          <a:stretch>
            <a:fillRect/>
          </a:stretch>
        </p:blipFill>
        <p:spPr>
          <a:xfrm>
            <a:off x="993216" y="2632075"/>
            <a:ext cx="3140710" cy="1593850"/>
          </a:xfrm>
          <a:prstGeom prst="rect">
            <a:avLst/>
          </a:prstGeom>
        </p:spPr>
      </p:pic>
      <p:pic>
        <p:nvPicPr>
          <p:cNvPr id="12" name="Picture 11">
            <a:extLst>
              <a:ext uri="{FF2B5EF4-FFF2-40B4-BE49-F238E27FC236}">
                <a16:creationId xmlns:a16="http://schemas.microsoft.com/office/drawing/2014/main" id="{CE91BC14-6171-41B1-B963-E113A437664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1457" y="2632075"/>
            <a:ext cx="2540000" cy="1635760"/>
          </a:xfrm>
          <a:prstGeom prst="rect">
            <a:avLst/>
          </a:prstGeom>
          <a:noFill/>
          <a:ln>
            <a:noFill/>
          </a:ln>
        </p:spPr>
      </p:pic>
      <p:pic>
        <p:nvPicPr>
          <p:cNvPr id="13" name="Picture 12">
            <a:extLst>
              <a:ext uri="{FF2B5EF4-FFF2-40B4-BE49-F238E27FC236}">
                <a16:creationId xmlns:a16="http://schemas.microsoft.com/office/drawing/2014/main" id="{C810B75F-278A-4680-B011-E9B343F9A1CA}"/>
              </a:ext>
            </a:extLst>
          </p:cNvPr>
          <p:cNvPicPr/>
          <p:nvPr/>
        </p:nvPicPr>
        <p:blipFill>
          <a:blip r:embed="rId5"/>
          <a:stretch>
            <a:fillRect/>
          </a:stretch>
        </p:blipFill>
        <p:spPr>
          <a:xfrm>
            <a:off x="1061796" y="4537710"/>
            <a:ext cx="3003550" cy="1634490"/>
          </a:xfrm>
          <a:prstGeom prst="rect">
            <a:avLst/>
          </a:prstGeom>
        </p:spPr>
      </p:pic>
      <p:pic>
        <p:nvPicPr>
          <p:cNvPr id="14" name="Picture 13">
            <a:extLst>
              <a:ext uri="{FF2B5EF4-FFF2-40B4-BE49-F238E27FC236}">
                <a16:creationId xmlns:a16="http://schemas.microsoft.com/office/drawing/2014/main" id="{1F5EF99E-10CC-47D5-B4D0-63A29B88868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43672" y="4551045"/>
            <a:ext cx="2655570" cy="1621155"/>
          </a:xfrm>
          <a:prstGeom prst="rect">
            <a:avLst/>
          </a:prstGeom>
          <a:noFill/>
          <a:ln>
            <a:noFill/>
          </a:ln>
        </p:spPr>
      </p:pic>
    </p:spTree>
    <p:extLst>
      <p:ext uri="{BB962C8B-B14F-4D97-AF65-F5344CB8AC3E}">
        <p14:creationId xmlns:p14="http://schemas.microsoft.com/office/powerpoint/2010/main" val="483330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22</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600144" y="2713302"/>
            <a:ext cx="5360126" cy="3001847"/>
          </a:xfrm>
          <a:prstGeom prst="rect">
            <a:avLst/>
          </a:prstGeom>
          <a:noFill/>
        </p:spPr>
        <p:txBody>
          <a:bodyPr wrap="square">
            <a:spAutoFit/>
          </a:bodyPr>
          <a:lstStyle/>
          <a:p>
            <a:pPr>
              <a:lnSpc>
                <a:spcPct val="150000"/>
              </a:lnSpc>
            </a:pPr>
            <a:r>
              <a:rPr lang="en-US" sz="1600" dirty="0"/>
              <a:t>Removal of high-frequency result labels:</a:t>
            </a:r>
          </a:p>
          <a:p>
            <a:pPr marL="285750" indent="-285750">
              <a:lnSpc>
                <a:spcPct val="150000"/>
              </a:lnSpc>
              <a:buFontTx/>
              <a:buChar char="-"/>
            </a:pPr>
            <a:r>
              <a:rPr lang="en-US" sz="1600" dirty="0"/>
              <a:t>Select -1, 0, 1, 2 to be the result labels to be partially removed</a:t>
            </a:r>
          </a:p>
          <a:p>
            <a:pPr marL="285750" indent="-285750">
              <a:lnSpc>
                <a:spcPct val="150000"/>
              </a:lnSpc>
              <a:buFontTx/>
              <a:buChar char="-"/>
            </a:pPr>
            <a:r>
              <a:rPr lang="en-US" sz="1600" dirty="0"/>
              <a:t>Use “</a:t>
            </a:r>
            <a:r>
              <a:rPr lang="en-US" sz="1600" dirty="0" err="1"/>
              <a:t>numpy</a:t>
            </a:r>
            <a:r>
              <a:rPr lang="en-US" sz="1600" dirty="0"/>
              <a:t> </a:t>
            </a:r>
            <a:r>
              <a:rPr lang="en-US" sz="1600" dirty="0" err="1"/>
              <a:t>random.choice</a:t>
            </a:r>
            <a:r>
              <a:rPr lang="en-US" sz="1600" dirty="0"/>
              <a:t>” to randomly select different number of rows that make the frequency of labels be 50</a:t>
            </a:r>
          </a:p>
          <a:p>
            <a:pPr marL="285750" indent="-285750">
              <a:lnSpc>
                <a:spcPct val="150000"/>
              </a:lnSpc>
              <a:buFontTx/>
              <a:buChar char="-"/>
            </a:pPr>
            <a:r>
              <a:rPr lang="en-US" sz="1600" dirty="0"/>
              <a:t>The result label would be flattened with similar frequencies from -4 to +6 final position gain/loss</a:t>
            </a:r>
          </a:p>
          <a:p>
            <a:pPr marL="285750" indent="-285750">
              <a:lnSpc>
                <a:spcPct val="150000"/>
              </a:lnSpc>
              <a:buFontTx/>
              <a:buChar char="-"/>
            </a:pPr>
            <a:endParaRPr lang="en-US" sz="1600" dirty="0"/>
          </a:p>
        </p:txBody>
      </p:sp>
      <p:pic>
        <p:nvPicPr>
          <p:cNvPr id="3" name="Picture 2">
            <a:extLst>
              <a:ext uri="{FF2B5EF4-FFF2-40B4-BE49-F238E27FC236}">
                <a16:creationId xmlns:a16="http://schemas.microsoft.com/office/drawing/2014/main" id="{FA2B1BA5-6426-4061-AB75-958C1AD3802C}"/>
              </a:ext>
            </a:extLst>
          </p:cNvPr>
          <p:cNvPicPr>
            <a:picLocks noChangeAspect="1"/>
          </p:cNvPicPr>
          <p:nvPr/>
        </p:nvPicPr>
        <p:blipFill>
          <a:blip r:embed="rId3"/>
          <a:stretch>
            <a:fillRect/>
          </a:stretch>
        </p:blipFill>
        <p:spPr>
          <a:xfrm>
            <a:off x="1371600" y="2474654"/>
            <a:ext cx="5068389" cy="2162943"/>
          </a:xfrm>
          <a:prstGeom prst="rect">
            <a:avLst/>
          </a:prstGeom>
        </p:spPr>
      </p:pic>
      <p:pic>
        <p:nvPicPr>
          <p:cNvPr id="5" name="Picture 4">
            <a:extLst>
              <a:ext uri="{FF2B5EF4-FFF2-40B4-BE49-F238E27FC236}">
                <a16:creationId xmlns:a16="http://schemas.microsoft.com/office/drawing/2014/main" id="{D306D3EF-51C0-4B36-99E1-620458AEAC74}"/>
              </a:ext>
            </a:extLst>
          </p:cNvPr>
          <p:cNvPicPr>
            <a:picLocks noChangeAspect="1"/>
          </p:cNvPicPr>
          <p:nvPr/>
        </p:nvPicPr>
        <p:blipFill>
          <a:blip r:embed="rId4"/>
          <a:stretch>
            <a:fillRect/>
          </a:stretch>
        </p:blipFill>
        <p:spPr>
          <a:xfrm>
            <a:off x="1371600" y="4699012"/>
            <a:ext cx="5068389" cy="2103758"/>
          </a:xfrm>
          <a:prstGeom prst="rect">
            <a:avLst/>
          </a:prstGeom>
        </p:spPr>
      </p:pic>
    </p:spTree>
    <p:extLst>
      <p:ext uri="{BB962C8B-B14F-4D97-AF65-F5344CB8AC3E}">
        <p14:creationId xmlns:p14="http://schemas.microsoft.com/office/powerpoint/2010/main" val="1865498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23</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600144" y="2713302"/>
            <a:ext cx="5360126" cy="1893852"/>
          </a:xfrm>
          <a:prstGeom prst="rect">
            <a:avLst/>
          </a:prstGeom>
          <a:noFill/>
        </p:spPr>
        <p:txBody>
          <a:bodyPr wrap="square">
            <a:spAutoFit/>
          </a:bodyPr>
          <a:lstStyle/>
          <a:p>
            <a:pPr>
              <a:lnSpc>
                <a:spcPct val="150000"/>
              </a:lnSpc>
            </a:pPr>
            <a:r>
              <a:rPr lang="en-US" sz="1600" dirty="0"/>
              <a:t>Result:</a:t>
            </a:r>
          </a:p>
          <a:p>
            <a:pPr marL="285750" indent="-285750">
              <a:lnSpc>
                <a:spcPct val="150000"/>
              </a:lnSpc>
              <a:buFontTx/>
              <a:buChar char="-"/>
            </a:pPr>
            <a:r>
              <a:rPr lang="en-US" sz="1600" dirty="0"/>
              <a:t>Training/validation loss is very close to each other</a:t>
            </a:r>
          </a:p>
          <a:p>
            <a:pPr marL="285750" indent="-285750">
              <a:lnSpc>
                <a:spcPct val="150000"/>
              </a:lnSpc>
              <a:buFontTx/>
              <a:buChar char="-"/>
            </a:pPr>
            <a:r>
              <a:rPr lang="en-US" sz="1600" dirty="0"/>
              <a:t>The loss is contained at &lt;2.5</a:t>
            </a:r>
          </a:p>
          <a:p>
            <a:pPr marL="285750" indent="-285750">
              <a:lnSpc>
                <a:spcPct val="150000"/>
              </a:lnSpc>
              <a:buFontTx/>
              <a:buChar char="-"/>
            </a:pPr>
            <a:r>
              <a:rPr lang="en-US" sz="1600" dirty="0"/>
              <a:t>Further testing on 2020 season data is required</a:t>
            </a:r>
          </a:p>
          <a:p>
            <a:pPr marL="285750" indent="-285750">
              <a:lnSpc>
                <a:spcPct val="150000"/>
              </a:lnSpc>
              <a:buFontTx/>
              <a:buChar char="-"/>
            </a:pPr>
            <a:endParaRPr lang="en-US" sz="1600" dirty="0"/>
          </a:p>
        </p:txBody>
      </p:sp>
      <p:pic>
        <p:nvPicPr>
          <p:cNvPr id="9" name="Picture 8">
            <a:extLst>
              <a:ext uri="{FF2B5EF4-FFF2-40B4-BE49-F238E27FC236}">
                <a16:creationId xmlns:a16="http://schemas.microsoft.com/office/drawing/2014/main" id="{7DDDA146-CD78-4B31-AA46-EBC9653FB27F}"/>
              </a:ext>
            </a:extLst>
          </p:cNvPr>
          <p:cNvPicPr/>
          <p:nvPr/>
        </p:nvPicPr>
        <p:blipFill>
          <a:blip r:embed="rId3"/>
          <a:stretch>
            <a:fillRect/>
          </a:stretch>
        </p:blipFill>
        <p:spPr>
          <a:xfrm>
            <a:off x="1253128" y="2713302"/>
            <a:ext cx="5087620" cy="2965450"/>
          </a:xfrm>
          <a:prstGeom prst="rect">
            <a:avLst/>
          </a:prstGeom>
        </p:spPr>
      </p:pic>
      <p:sp>
        <p:nvSpPr>
          <p:cNvPr id="12" name="TextBox 11">
            <a:extLst>
              <a:ext uri="{FF2B5EF4-FFF2-40B4-BE49-F238E27FC236}">
                <a16:creationId xmlns:a16="http://schemas.microsoft.com/office/drawing/2014/main" id="{D3C09144-73E2-46EE-A54D-89DC4A3DA29E}"/>
              </a:ext>
            </a:extLst>
          </p:cNvPr>
          <p:cNvSpPr txBox="1"/>
          <p:nvPr/>
        </p:nvSpPr>
        <p:spPr>
          <a:xfrm>
            <a:off x="947728" y="5715149"/>
            <a:ext cx="5698419" cy="276999"/>
          </a:xfrm>
          <a:prstGeom prst="rect">
            <a:avLst/>
          </a:prstGeom>
          <a:noFill/>
        </p:spPr>
        <p:txBody>
          <a:bodyPr wrap="none" rtlCol="0">
            <a:spAutoFit/>
          </a:bodyPr>
          <a:lstStyle/>
          <a:p>
            <a:pPr algn="ctr"/>
            <a:r>
              <a:rPr lang="en-US" sz="1200" dirty="0"/>
              <a:t>Loss of training and testing by using “calculated final position”, 2016-2018 seasons.</a:t>
            </a:r>
          </a:p>
        </p:txBody>
      </p:sp>
    </p:spTree>
    <p:extLst>
      <p:ext uri="{BB962C8B-B14F-4D97-AF65-F5344CB8AC3E}">
        <p14:creationId xmlns:p14="http://schemas.microsoft.com/office/powerpoint/2010/main" val="3450298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fontScale="90000"/>
          </a:bodyPr>
          <a:lstStyle/>
          <a:p>
            <a:r>
              <a:rPr lang="en-US" dirty="0"/>
              <a:t>Version 7 (Final version):</a:t>
            </a:r>
            <a:br>
              <a:rPr lang="en-US" dirty="0"/>
            </a:br>
            <a:r>
              <a:rPr lang="en-US" dirty="0"/>
              <a:t>Sorted “final position gain” with adjusted dataset distribution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24</a:t>
            </a:fld>
            <a:endParaRPr lang="en-US" dirty="0"/>
          </a:p>
        </p:txBody>
      </p:sp>
      <p:sp>
        <p:nvSpPr>
          <p:cNvPr id="10" name="TextBox 9">
            <a:extLst>
              <a:ext uri="{FF2B5EF4-FFF2-40B4-BE49-F238E27FC236}">
                <a16:creationId xmlns:a16="http://schemas.microsoft.com/office/drawing/2014/main" id="{634ED7F0-915A-41A4-84C1-E2AA6DC83625}"/>
              </a:ext>
            </a:extLst>
          </p:cNvPr>
          <p:cNvSpPr txBox="1"/>
          <p:nvPr/>
        </p:nvSpPr>
        <p:spPr>
          <a:xfrm>
            <a:off x="6600144" y="2713302"/>
            <a:ext cx="5360126" cy="3371179"/>
          </a:xfrm>
          <a:prstGeom prst="rect">
            <a:avLst/>
          </a:prstGeom>
          <a:noFill/>
        </p:spPr>
        <p:txBody>
          <a:bodyPr wrap="square">
            <a:spAutoFit/>
          </a:bodyPr>
          <a:lstStyle/>
          <a:p>
            <a:pPr>
              <a:lnSpc>
                <a:spcPct val="150000"/>
              </a:lnSpc>
            </a:pPr>
            <a:r>
              <a:rPr lang="en-US" sz="1600" dirty="0"/>
              <a:t>Post-processing of “final position gain”</a:t>
            </a:r>
          </a:p>
          <a:p>
            <a:pPr marL="285750" indent="-285750">
              <a:lnSpc>
                <a:spcPct val="150000"/>
              </a:lnSpc>
              <a:buFontTx/>
              <a:buChar char="-"/>
            </a:pPr>
            <a:r>
              <a:rPr lang="en-US" sz="1600" dirty="0"/>
              <a:t>Use “initial position” to minus the predicted final position gain/loss, to arrive a “calculated final position”</a:t>
            </a:r>
          </a:p>
          <a:p>
            <a:pPr marL="285750" indent="-285750">
              <a:lnSpc>
                <a:spcPct val="150000"/>
              </a:lnSpc>
              <a:buFontTx/>
              <a:buChar char="-"/>
            </a:pPr>
            <a:r>
              <a:rPr lang="en-US" sz="1600" dirty="0"/>
              <a:t>Sort the “calculated final position”</a:t>
            </a:r>
          </a:p>
          <a:p>
            <a:pPr marL="285750" indent="-285750">
              <a:lnSpc>
                <a:spcPct val="150000"/>
              </a:lnSpc>
              <a:buFontTx/>
              <a:buChar char="-"/>
            </a:pPr>
            <a:r>
              <a:rPr lang="en-US" sz="1600" dirty="0"/>
              <a:t>Compare against the answer result label, take the absolute difference of them</a:t>
            </a:r>
          </a:p>
          <a:p>
            <a:pPr marL="285750" indent="-285750">
              <a:lnSpc>
                <a:spcPct val="150000"/>
              </a:lnSpc>
              <a:buFontTx/>
              <a:buChar char="-"/>
            </a:pPr>
            <a:r>
              <a:rPr lang="en-US" sz="1600" dirty="0"/>
              <a:t>The average of the absolute difference is our testing “accuracy index”</a:t>
            </a:r>
          </a:p>
          <a:p>
            <a:pPr marL="285750" indent="-285750">
              <a:lnSpc>
                <a:spcPct val="150000"/>
              </a:lnSpc>
              <a:buFontTx/>
              <a:buChar char="-"/>
            </a:pPr>
            <a:endParaRPr lang="en-US" sz="1600" dirty="0"/>
          </a:p>
        </p:txBody>
      </p:sp>
      <p:pic>
        <p:nvPicPr>
          <p:cNvPr id="3" name="Picture 2">
            <a:extLst>
              <a:ext uri="{FF2B5EF4-FFF2-40B4-BE49-F238E27FC236}">
                <a16:creationId xmlns:a16="http://schemas.microsoft.com/office/drawing/2014/main" id="{091A9373-D50E-46B9-A74B-9248EA53DE8A}"/>
              </a:ext>
            </a:extLst>
          </p:cNvPr>
          <p:cNvPicPr>
            <a:picLocks noChangeAspect="1"/>
          </p:cNvPicPr>
          <p:nvPr/>
        </p:nvPicPr>
        <p:blipFill>
          <a:blip r:embed="rId3"/>
          <a:stretch>
            <a:fillRect/>
          </a:stretch>
        </p:blipFill>
        <p:spPr>
          <a:xfrm>
            <a:off x="1157474" y="2634131"/>
            <a:ext cx="5217229" cy="3428465"/>
          </a:xfrm>
          <a:prstGeom prst="rect">
            <a:avLst/>
          </a:prstGeom>
        </p:spPr>
      </p:pic>
    </p:spTree>
    <p:extLst>
      <p:ext uri="{BB962C8B-B14F-4D97-AF65-F5344CB8AC3E}">
        <p14:creationId xmlns:p14="http://schemas.microsoft.com/office/powerpoint/2010/main" val="199643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1 architecture</a:t>
            </a:r>
          </a:p>
        </p:txBody>
      </p:sp>
      <p:pic>
        <p:nvPicPr>
          <p:cNvPr id="7" name="Picture 6" descr="Shape&#10;&#10;Description automatically generated with low confidence">
            <a:extLst>
              <a:ext uri="{FF2B5EF4-FFF2-40B4-BE49-F238E27FC236}">
                <a16:creationId xmlns:a16="http://schemas.microsoft.com/office/drawing/2014/main" id="{7406443F-609F-4266-8A7C-0DB6BB586ED0}"/>
              </a:ext>
            </a:extLst>
          </p:cNvPr>
          <p:cNvPicPr>
            <a:picLocks noChangeAspect="1"/>
          </p:cNvPicPr>
          <p:nvPr/>
        </p:nvPicPr>
        <p:blipFill>
          <a:blip r:embed="rId3"/>
          <a:stretch>
            <a:fillRect/>
          </a:stretch>
        </p:blipFill>
        <p:spPr>
          <a:xfrm>
            <a:off x="5362596" y="2909360"/>
            <a:ext cx="1889455" cy="1889455"/>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D17ECBFC-9B2F-4E8C-B4A1-63FEAB1D17EC}"/>
              </a:ext>
            </a:extLst>
          </p:cNvPr>
          <p:cNvPicPr>
            <a:picLocks noChangeAspect="1"/>
          </p:cNvPicPr>
          <p:nvPr/>
        </p:nvPicPr>
        <p:blipFill>
          <a:blip r:embed="rId4"/>
          <a:stretch>
            <a:fillRect/>
          </a:stretch>
        </p:blipFill>
        <p:spPr>
          <a:xfrm>
            <a:off x="2814498" y="1345074"/>
            <a:ext cx="422283" cy="422283"/>
          </a:xfrm>
          <a:prstGeom prst="rect">
            <a:avLst/>
          </a:prstGeom>
        </p:spPr>
      </p:pic>
      <p:sp>
        <p:nvSpPr>
          <p:cNvPr id="9" name="TextBox 8">
            <a:extLst>
              <a:ext uri="{FF2B5EF4-FFF2-40B4-BE49-F238E27FC236}">
                <a16:creationId xmlns:a16="http://schemas.microsoft.com/office/drawing/2014/main" id="{8A360130-DF88-46DF-B8FF-2AA08D6A3160}"/>
              </a:ext>
            </a:extLst>
          </p:cNvPr>
          <p:cNvSpPr txBox="1"/>
          <p:nvPr/>
        </p:nvSpPr>
        <p:spPr>
          <a:xfrm>
            <a:off x="1531250" y="1345074"/>
            <a:ext cx="1096775" cy="461665"/>
          </a:xfrm>
          <a:prstGeom prst="rect">
            <a:avLst/>
          </a:prstGeom>
          <a:noFill/>
        </p:spPr>
        <p:txBody>
          <a:bodyPr wrap="square" rtlCol="0">
            <a:spAutoFit/>
          </a:bodyPr>
          <a:lstStyle/>
          <a:p>
            <a:pPr algn="r"/>
            <a:r>
              <a:rPr lang="en-US" sz="1200" dirty="0"/>
              <a:t>Initial position</a:t>
            </a:r>
            <a:br>
              <a:rPr lang="en-US" sz="1200" dirty="0"/>
            </a:br>
            <a:r>
              <a:rPr lang="en-US" sz="1200" dirty="0"/>
              <a:t>(starting grid)</a:t>
            </a:r>
          </a:p>
        </p:txBody>
      </p:sp>
      <p:pic>
        <p:nvPicPr>
          <p:cNvPr id="10" name="Picture 9" descr="Shape&#10;&#10;Description automatically generated with low confidence">
            <a:extLst>
              <a:ext uri="{FF2B5EF4-FFF2-40B4-BE49-F238E27FC236}">
                <a16:creationId xmlns:a16="http://schemas.microsoft.com/office/drawing/2014/main" id="{7F18A60C-3147-4835-B25F-85C1DFBB5817}"/>
              </a:ext>
            </a:extLst>
          </p:cNvPr>
          <p:cNvPicPr>
            <a:picLocks noChangeAspect="1"/>
          </p:cNvPicPr>
          <p:nvPr/>
        </p:nvPicPr>
        <p:blipFill>
          <a:blip r:embed="rId5"/>
          <a:stretch>
            <a:fillRect/>
          </a:stretch>
        </p:blipFill>
        <p:spPr>
          <a:xfrm>
            <a:off x="2796246" y="2032825"/>
            <a:ext cx="467329" cy="467329"/>
          </a:xfrm>
          <a:prstGeom prst="rect">
            <a:avLst/>
          </a:prstGeom>
        </p:spPr>
      </p:pic>
      <p:sp>
        <p:nvSpPr>
          <p:cNvPr id="11" name="TextBox 10">
            <a:extLst>
              <a:ext uri="{FF2B5EF4-FFF2-40B4-BE49-F238E27FC236}">
                <a16:creationId xmlns:a16="http://schemas.microsoft.com/office/drawing/2014/main" id="{010370B8-A514-4612-9DF5-F14112EB741C}"/>
              </a:ext>
            </a:extLst>
          </p:cNvPr>
          <p:cNvSpPr txBox="1"/>
          <p:nvPr/>
        </p:nvSpPr>
        <p:spPr>
          <a:xfrm>
            <a:off x="1166560" y="1939675"/>
            <a:ext cx="1466748" cy="276999"/>
          </a:xfrm>
          <a:prstGeom prst="rect">
            <a:avLst/>
          </a:prstGeom>
          <a:noFill/>
        </p:spPr>
        <p:txBody>
          <a:bodyPr wrap="square" rtlCol="0">
            <a:spAutoFit/>
          </a:bodyPr>
          <a:lstStyle/>
          <a:p>
            <a:pPr algn="r"/>
            <a:r>
              <a:rPr lang="en-US" sz="1200" dirty="0"/>
              <a:t>Number of pit stops</a:t>
            </a:r>
          </a:p>
        </p:txBody>
      </p:sp>
      <p:pic>
        <p:nvPicPr>
          <p:cNvPr id="12" name="Picture 11" descr="Shape&#10;&#10;Description automatically generated with low confidence">
            <a:extLst>
              <a:ext uri="{FF2B5EF4-FFF2-40B4-BE49-F238E27FC236}">
                <a16:creationId xmlns:a16="http://schemas.microsoft.com/office/drawing/2014/main" id="{CA11CD80-DDF0-4B86-B154-3CD8798436EB}"/>
              </a:ext>
            </a:extLst>
          </p:cNvPr>
          <p:cNvPicPr>
            <a:picLocks noChangeAspect="1"/>
          </p:cNvPicPr>
          <p:nvPr/>
        </p:nvPicPr>
        <p:blipFill>
          <a:blip r:embed="rId6"/>
          <a:stretch>
            <a:fillRect/>
          </a:stretch>
        </p:blipFill>
        <p:spPr>
          <a:xfrm>
            <a:off x="2796246" y="2708671"/>
            <a:ext cx="454146" cy="454146"/>
          </a:xfrm>
          <a:prstGeom prst="rect">
            <a:avLst/>
          </a:prstGeom>
        </p:spPr>
      </p:pic>
      <p:sp>
        <p:nvSpPr>
          <p:cNvPr id="13" name="TextBox 12">
            <a:extLst>
              <a:ext uri="{FF2B5EF4-FFF2-40B4-BE49-F238E27FC236}">
                <a16:creationId xmlns:a16="http://schemas.microsoft.com/office/drawing/2014/main" id="{EA404B06-6038-40BE-8C31-DED1D24BAFFE}"/>
              </a:ext>
            </a:extLst>
          </p:cNvPr>
          <p:cNvSpPr txBox="1"/>
          <p:nvPr/>
        </p:nvSpPr>
        <p:spPr>
          <a:xfrm>
            <a:off x="1166560" y="2755782"/>
            <a:ext cx="1466748" cy="276999"/>
          </a:xfrm>
          <a:prstGeom prst="rect">
            <a:avLst/>
          </a:prstGeom>
          <a:noFill/>
        </p:spPr>
        <p:txBody>
          <a:bodyPr wrap="square" rtlCol="0">
            <a:spAutoFit/>
          </a:bodyPr>
          <a:lstStyle/>
          <a:p>
            <a:pPr algn="r"/>
            <a:r>
              <a:rPr lang="en-US" sz="1200" dirty="0"/>
              <a:t>Grid/2</a:t>
            </a:r>
            <a:r>
              <a:rPr lang="en-US" sz="1200" baseline="30000" dirty="0"/>
              <a:t>nd</a:t>
            </a:r>
            <a:r>
              <a:rPr lang="en-US" sz="1200" dirty="0"/>
              <a:t>/3</a:t>
            </a:r>
            <a:r>
              <a:rPr lang="en-US" sz="1200" baseline="30000" dirty="0"/>
              <a:t>rd</a:t>
            </a:r>
            <a:r>
              <a:rPr lang="en-US" sz="1200" dirty="0"/>
              <a:t> </a:t>
            </a:r>
            <a:r>
              <a:rPr lang="en-US" sz="1200" dirty="0" err="1"/>
              <a:t>tyres</a:t>
            </a:r>
            <a:endParaRPr lang="en-US" sz="1200" dirty="0"/>
          </a:p>
        </p:txBody>
      </p:sp>
      <p:pic>
        <p:nvPicPr>
          <p:cNvPr id="16" name="Picture 15" descr="Shape&#10;&#10;Description automatically generated with low confidence">
            <a:extLst>
              <a:ext uri="{FF2B5EF4-FFF2-40B4-BE49-F238E27FC236}">
                <a16:creationId xmlns:a16="http://schemas.microsoft.com/office/drawing/2014/main" id="{76003ED2-307B-44F7-A071-05755E247887}"/>
              </a:ext>
            </a:extLst>
          </p:cNvPr>
          <p:cNvPicPr>
            <a:picLocks noChangeAspect="1"/>
          </p:cNvPicPr>
          <p:nvPr/>
        </p:nvPicPr>
        <p:blipFill>
          <a:blip r:embed="rId7"/>
          <a:stretch>
            <a:fillRect/>
          </a:stretch>
        </p:blipFill>
        <p:spPr>
          <a:xfrm>
            <a:off x="2800454" y="3269066"/>
            <a:ext cx="461665" cy="461665"/>
          </a:xfrm>
          <a:prstGeom prst="rect">
            <a:avLst/>
          </a:prstGeom>
        </p:spPr>
      </p:pic>
      <p:sp>
        <p:nvSpPr>
          <p:cNvPr id="17" name="TextBox 16">
            <a:extLst>
              <a:ext uri="{FF2B5EF4-FFF2-40B4-BE49-F238E27FC236}">
                <a16:creationId xmlns:a16="http://schemas.microsoft.com/office/drawing/2014/main" id="{9BC7EE4D-2EF9-4477-9B23-2A534CDD61E5}"/>
              </a:ext>
            </a:extLst>
          </p:cNvPr>
          <p:cNvSpPr txBox="1"/>
          <p:nvPr/>
        </p:nvSpPr>
        <p:spPr>
          <a:xfrm>
            <a:off x="1151053" y="3326826"/>
            <a:ext cx="1482255" cy="461665"/>
          </a:xfrm>
          <a:prstGeom prst="rect">
            <a:avLst/>
          </a:prstGeom>
          <a:noFill/>
        </p:spPr>
        <p:txBody>
          <a:bodyPr wrap="square" rtlCol="0">
            <a:spAutoFit/>
          </a:bodyPr>
          <a:lstStyle/>
          <a:p>
            <a:pPr algn="r"/>
            <a:r>
              <a:rPr lang="en-US" sz="1200" dirty="0"/>
              <a:t>Grid/2</a:t>
            </a:r>
            <a:r>
              <a:rPr lang="en-US" sz="1200" baseline="30000" dirty="0"/>
              <a:t>nd</a:t>
            </a:r>
            <a:r>
              <a:rPr lang="en-US" sz="1200" dirty="0"/>
              <a:t>/3</a:t>
            </a:r>
            <a:r>
              <a:rPr lang="en-US" sz="1200" baseline="30000" dirty="0"/>
              <a:t>rd</a:t>
            </a:r>
            <a:r>
              <a:rPr lang="en-US" sz="1200" dirty="0"/>
              <a:t> </a:t>
            </a:r>
            <a:r>
              <a:rPr lang="en-US" sz="1200" dirty="0" err="1"/>
              <a:t>tyres</a:t>
            </a:r>
            <a:endParaRPr lang="en-US" sz="1200" dirty="0"/>
          </a:p>
          <a:p>
            <a:pPr algn="r"/>
            <a:r>
              <a:rPr lang="en-US" sz="1200" dirty="0"/>
              <a:t>distance travelled</a:t>
            </a:r>
          </a:p>
        </p:txBody>
      </p:sp>
      <p:pic>
        <p:nvPicPr>
          <p:cNvPr id="20" name="Picture 19" descr="Shape&#10;&#10;Description automatically generated with low confidence">
            <a:extLst>
              <a:ext uri="{FF2B5EF4-FFF2-40B4-BE49-F238E27FC236}">
                <a16:creationId xmlns:a16="http://schemas.microsoft.com/office/drawing/2014/main" id="{4C4DD19D-8730-4FC7-AB39-41FCAFE31BF6}"/>
              </a:ext>
            </a:extLst>
          </p:cNvPr>
          <p:cNvPicPr>
            <a:picLocks noChangeAspect="1"/>
          </p:cNvPicPr>
          <p:nvPr/>
        </p:nvPicPr>
        <p:blipFill>
          <a:blip r:embed="rId8"/>
          <a:stretch>
            <a:fillRect/>
          </a:stretch>
        </p:blipFill>
        <p:spPr>
          <a:xfrm>
            <a:off x="2810214" y="3943295"/>
            <a:ext cx="461665" cy="461665"/>
          </a:xfrm>
          <a:prstGeom prst="rect">
            <a:avLst/>
          </a:prstGeom>
        </p:spPr>
      </p:pic>
      <p:sp>
        <p:nvSpPr>
          <p:cNvPr id="21" name="TextBox 20">
            <a:extLst>
              <a:ext uri="{FF2B5EF4-FFF2-40B4-BE49-F238E27FC236}">
                <a16:creationId xmlns:a16="http://schemas.microsoft.com/office/drawing/2014/main" id="{7D474326-312A-4672-A51E-D457379DE970}"/>
              </a:ext>
            </a:extLst>
          </p:cNvPr>
          <p:cNvSpPr txBox="1"/>
          <p:nvPr/>
        </p:nvSpPr>
        <p:spPr>
          <a:xfrm>
            <a:off x="1250597" y="3864845"/>
            <a:ext cx="1377428" cy="276999"/>
          </a:xfrm>
          <a:prstGeom prst="rect">
            <a:avLst/>
          </a:prstGeom>
          <a:noFill/>
        </p:spPr>
        <p:txBody>
          <a:bodyPr wrap="square" rtlCol="0">
            <a:spAutoFit/>
          </a:bodyPr>
          <a:lstStyle/>
          <a:p>
            <a:pPr algn="r"/>
            <a:r>
              <a:rPr lang="en-US" sz="1200" dirty="0"/>
              <a:t>Track temperature</a:t>
            </a:r>
          </a:p>
        </p:txBody>
      </p:sp>
      <p:sp>
        <p:nvSpPr>
          <p:cNvPr id="22" name="TextBox 21">
            <a:extLst>
              <a:ext uri="{FF2B5EF4-FFF2-40B4-BE49-F238E27FC236}">
                <a16:creationId xmlns:a16="http://schemas.microsoft.com/office/drawing/2014/main" id="{DB767B11-1C7D-4865-A903-D1DC8E99D809}"/>
              </a:ext>
            </a:extLst>
          </p:cNvPr>
          <p:cNvSpPr txBox="1"/>
          <p:nvPr/>
        </p:nvSpPr>
        <p:spPr>
          <a:xfrm>
            <a:off x="1869484" y="4127961"/>
            <a:ext cx="758541" cy="276999"/>
          </a:xfrm>
          <a:prstGeom prst="rect">
            <a:avLst/>
          </a:prstGeom>
          <a:noFill/>
        </p:spPr>
        <p:txBody>
          <a:bodyPr wrap="square" rtlCol="0">
            <a:spAutoFit/>
          </a:bodyPr>
          <a:lstStyle/>
          <a:p>
            <a:pPr algn="r"/>
            <a:r>
              <a:rPr lang="en-US" sz="1200" dirty="0"/>
              <a:t>Humidity</a:t>
            </a:r>
          </a:p>
        </p:txBody>
      </p:sp>
      <p:sp>
        <p:nvSpPr>
          <p:cNvPr id="23" name="TextBox 22">
            <a:extLst>
              <a:ext uri="{FF2B5EF4-FFF2-40B4-BE49-F238E27FC236}">
                <a16:creationId xmlns:a16="http://schemas.microsoft.com/office/drawing/2014/main" id="{A92BC710-D151-40B9-852B-685611AEF319}"/>
              </a:ext>
            </a:extLst>
          </p:cNvPr>
          <p:cNvSpPr txBox="1"/>
          <p:nvPr/>
        </p:nvSpPr>
        <p:spPr>
          <a:xfrm>
            <a:off x="1166560" y="4493130"/>
            <a:ext cx="1507166" cy="461665"/>
          </a:xfrm>
          <a:prstGeom prst="rect">
            <a:avLst/>
          </a:prstGeom>
          <a:noFill/>
        </p:spPr>
        <p:txBody>
          <a:bodyPr wrap="square" rtlCol="0">
            <a:spAutoFit/>
          </a:bodyPr>
          <a:lstStyle/>
          <a:p>
            <a:pPr algn="r"/>
            <a:r>
              <a:rPr lang="en-US" sz="1200" dirty="0"/>
              <a:t>Track maximum altitude delta</a:t>
            </a:r>
          </a:p>
        </p:txBody>
      </p:sp>
      <p:sp>
        <p:nvSpPr>
          <p:cNvPr id="24" name="TextBox 23">
            <a:extLst>
              <a:ext uri="{FF2B5EF4-FFF2-40B4-BE49-F238E27FC236}">
                <a16:creationId xmlns:a16="http://schemas.microsoft.com/office/drawing/2014/main" id="{33E5A557-D1A3-4A5A-8EA6-D41C9FAA35F2}"/>
              </a:ext>
            </a:extLst>
          </p:cNvPr>
          <p:cNvSpPr txBox="1"/>
          <p:nvPr/>
        </p:nvSpPr>
        <p:spPr>
          <a:xfrm>
            <a:off x="5255761" y="2175186"/>
            <a:ext cx="2103126" cy="461664"/>
          </a:xfrm>
          <a:prstGeom prst="rect">
            <a:avLst/>
          </a:prstGeom>
          <a:noFill/>
        </p:spPr>
        <p:txBody>
          <a:bodyPr wrap="square" rtlCol="0">
            <a:spAutoFit/>
          </a:bodyPr>
          <a:lstStyle/>
          <a:p>
            <a:pPr algn="ctr"/>
            <a:r>
              <a:rPr lang="en-US" sz="1200" dirty="0" err="1"/>
              <a:t>Keras</a:t>
            </a:r>
            <a:r>
              <a:rPr lang="en-US" sz="1200" dirty="0"/>
              <a:t> Sequential Model</a:t>
            </a:r>
          </a:p>
          <a:p>
            <a:pPr algn="ctr"/>
            <a:r>
              <a:rPr lang="en-US" sz="1200" dirty="0"/>
              <a:t>10 Dense layers</a:t>
            </a:r>
          </a:p>
        </p:txBody>
      </p:sp>
      <p:pic>
        <p:nvPicPr>
          <p:cNvPr id="25" name="Picture 24" descr="Shape&#10;&#10;Description automatically generated with low confidence">
            <a:extLst>
              <a:ext uri="{FF2B5EF4-FFF2-40B4-BE49-F238E27FC236}">
                <a16:creationId xmlns:a16="http://schemas.microsoft.com/office/drawing/2014/main" id="{BD3B1CA5-E203-422B-BA65-6027EC518D73}"/>
              </a:ext>
            </a:extLst>
          </p:cNvPr>
          <p:cNvPicPr>
            <a:picLocks noChangeAspect="1"/>
          </p:cNvPicPr>
          <p:nvPr/>
        </p:nvPicPr>
        <p:blipFill>
          <a:blip r:embed="rId9"/>
          <a:stretch>
            <a:fillRect/>
          </a:stretch>
        </p:blipFill>
        <p:spPr>
          <a:xfrm>
            <a:off x="2810214" y="4969793"/>
            <a:ext cx="486801" cy="486801"/>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1D83B6A3-7D56-4F2B-94F5-8D393781639A}"/>
              </a:ext>
            </a:extLst>
          </p:cNvPr>
          <p:cNvPicPr>
            <a:picLocks noChangeAspect="1"/>
          </p:cNvPicPr>
          <p:nvPr/>
        </p:nvPicPr>
        <p:blipFill>
          <a:blip r:embed="rId10"/>
          <a:stretch>
            <a:fillRect/>
          </a:stretch>
        </p:blipFill>
        <p:spPr>
          <a:xfrm>
            <a:off x="9997513" y="3571157"/>
            <a:ext cx="826043" cy="826043"/>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C6A13BF8-174B-4BDE-B332-17A33B306354}"/>
              </a:ext>
            </a:extLst>
          </p:cNvPr>
          <p:cNvPicPr>
            <a:picLocks noChangeAspect="1"/>
          </p:cNvPicPr>
          <p:nvPr/>
        </p:nvPicPr>
        <p:blipFill>
          <a:blip r:embed="rId11"/>
          <a:stretch>
            <a:fillRect/>
          </a:stretch>
        </p:blipFill>
        <p:spPr>
          <a:xfrm>
            <a:off x="8732475" y="3132162"/>
            <a:ext cx="1265038" cy="1265038"/>
          </a:xfrm>
          <a:prstGeom prst="rect">
            <a:avLst/>
          </a:prstGeom>
        </p:spPr>
      </p:pic>
      <p:sp>
        <p:nvSpPr>
          <p:cNvPr id="28" name="TextBox 27">
            <a:extLst>
              <a:ext uri="{FF2B5EF4-FFF2-40B4-BE49-F238E27FC236}">
                <a16:creationId xmlns:a16="http://schemas.microsoft.com/office/drawing/2014/main" id="{ECFB5205-8112-4B6B-93B7-3FC6CF6C6A4D}"/>
              </a:ext>
            </a:extLst>
          </p:cNvPr>
          <p:cNvSpPr txBox="1"/>
          <p:nvPr/>
        </p:nvSpPr>
        <p:spPr>
          <a:xfrm>
            <a:off x="8887013" y="2535312"/>
            <a:ext cx="1854995" cy="276999"/>
          </a:xfrm>
          <a:prstGeom prst="rect">
            <a:avLst/>
          </a:prstGeom>
          <a:noFill/>
        </p:spPr>
        <p:txBody>
          <a:bodyPr wrap="square" rtlCol="0">
            <a:spAutoFit/>
          </a:bodyPr>
          <a:lstStyle/>
          <a:p>
            <a:r>
              <a:rPr lang="en-US" sz="1200" dirty="0"/>
              <a:t># of </a:t>
            </a:r>
            <a:r>
              <a:rPr lang="en-US" sz="1200" dirty="0">
                <a:solidFill>
                  <a:srgbClr val="FF0000"/>
                </a:solidFill>
              </a:rPr>
              <a:t>position</a:t>
            </a:r>
            <a:r>
              <a:rPr lang="en-US" sz="1200" dirty="0"/>
              <a:t> gained / lost</a:t>
            </a:r>
            <a:endParaRPr lang="en-US" sz="1200" dirty="0">
              <a:solidFill>
                <a:srgbClr val="FF0000"/>
              </a:solidFill>
            </a:endParaRP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25</a:t>
            </a:fld>
            <a:endParaRPr lang="en-US" dirty="0"/>
          </a:p>
        </p:txBody>
      </p:sp>
      <p:sp>
        <p:nvSpPr>
          <p:cNvPr id="29" name="TextBox 28">
            <a:extLst>
              <a:ext uri="{FF2B5EF4-FFF2-40B4-BE49-F238E27FC236}">
                <a16:creationId xmlns:a16="http://schemas.microsoft.com/office/drawing/2014/main" id="{D77713D7-319B-4390-8E09-58CE65BA3832}"/>
              </a:ext>
            </a:extLst>
          </p:cNvPr>
          <p:cNvSpPr txBox="1"/>
          <p:nvPr/>
        </p:nvSpPr>
        <p:spPr>
          <a:xfrm>
            <a:off x="876822" y="4969793"/>
            <a:ext cx="1793369" cy="276999"/>
          </a:xfrm>
          <a:prstGeom prst="rect">
            <a:avLst/>
          </a:prstGeom>
          <a:noFill/>
        </p:spPr>
        <p:txBody>
          <a:bodyPr wrap="square" rtlCol="0">
            <a:spAutoFit/>
          </a:bodyPr>
          <a:lstStyle/>
          <a:p>
            <a:pPr algn="r"/>
            <a:r>
              <a:rPr lang="en-US" sz="1200" dirty="0"/>
              <a:t>Track number of turns</a:t>
            </a:r>
          </a:p>
        </p:txBody>
      </p:sp>
      <p:sp>
        <p:nvSpPr>
          <p:cNvPr id="30" name="TextBox 29">
            <a:extLst>
              <a:ext uri="{FF2B5EF4-FFF2-40B4-BE49-F238E27FC236}">
                <a16:creationId xmlns:a16="http://schemas.microsoft.com/office/drawing/2014/main" id="{09C256BE-80A7-4F60-B2BF-A764E4AAD209}"/>
              </a:ext>
            </a:extLst>
          </p:cNvPr>
          <p:cNvSpPr txBox="1"/>
          <p:nvPr/>
        </p:nvSpPr>
        <p:spPr>
          <a:xfrm>
            <a:off x="782878" y="5240694"/>
            <a:ext cx="1887313" cy="276999"/>
          </a:xfrm>
          <a:prstGeom prst="rect">
            <a:avLst/>
          </a:prstGeom>
          <a:noFill/>
        </p:spPr>
        <p:txBody>
          <a:bodyPr wrap="square" rtlCol="0">
            <a:spAutoFit/>
          </a:bodyPr>
          <a:lstStyle/>
          <a:p>
            <a:pPr algn="r"/>
            <a:r>
              <a:rPr lang="en-US" sz="1200" dirty="0"/>
              <a:t>Track race distance</a:t>
            </a:r>
          </a:p>
        </p:txBody>
      </p:sp>
      <p:sp>
        <p:nvSpPr>
          <p:cNvPr id="31" name="TextBox 30">
            <a:extLst>
              <a:ext uri="{FF2B5EF4-FFF2-40B4-BE49-F238E27FC236}">
                <a16:creationId xmlns:a16="http://schemas.microsoft.com/office/drawing/2014/main" id="{CD01F962-B222-4615-BC69-5D3D839024B1}"/>
              </a:ext>
            </a:extLst>
          </p:cNvPr>
          <p:cNvSpPr txBox="1"/>
          <p:nvPr/>
        </p:nvSpPr>
        <p:spPr>
          <a:xfrm>
            <a:off x="782878" y="5517693"/>
            <a:ext cx="1887313" cy="276999"/>
          </a:xfrm>
          <a:prstGeom prst="rect">
            <a:avLst/>
          </a:prstGeom>
          <a:noFill/>
        </p:spPr>
        <p:txBody>
          <a:bodyPr wrap="square" rtlCol="0">
            <a:spAutoFit/>
          </a:bodyPr>
          <a:lstStyle/>
          <a:p>
            <a:pPr algn="r"/>
            <a:r>
              <a:rPr lang="en-US" sz="1200" dirty="0"/>
              <a:t>Track total length (in km)</a:t>
            </a:r>
          </a:p>
        </p:txBody>
      </p:sp>
      <p:sp>
        <p:nvSpPr>
          <p:cNvPr id="4" name="Right Brace 3">
            <a:extLst>
              <a:ext uri="{FF2B5EF4-FFF2-40B4-BE49-F238E27FC236}">
                <a16:creationId xmlns:a16="http://schemas.microsoft.com/office/drawing/2014/main" id="{2970F957-8937-4C8F-8DAE-C056DE773A49}"/>
              </a:ext>
            </a:extLst>
          </p:cNvPr>
          <p:cNvSpPr/>
          <p:nvPr/>
        </p:nvSpPr>
        <p:spPr>
          <a:xfrm>
            <a:off x="3400816" y="1345073"/>
            <a:ext cx="405212" cy="2443417"/>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2138DE-AA01-4B6C-85F9-EC5BF9532C2C}"/>
              </a:ext>
            </a:extLst>
          </p:cNvPr>
          <p:cNvSpPr txBox="1"/>
          <p:nvPr/>
        </p:nvSpPr>
        <p:spPr>
          <a:xfrm>
            <a:off x="3814638" y="2351337"/>
            <a:ext cx="1085554" cy="430887"/>
          </a:xfrm>
          <a:prstGeom prst="rect">
            <a:avLst/>
          </a:prstGeom>
          <a:noFill/>
        </p:spPr>
        <p:txBody>
          <a:bodyPr wrap="none" rtlCol="0">
            <a:spAutoFit/>
          </a:bodyPr>
          <a:lstStyle/>
          <a:p>
            <a:r>
              <a:rPr lang="en-US" sz="1100" dirty="0"/>
              <a:t>Position,</a:t>
            </a:r>
            <a:br>
              <a:rPr lang="en-US" sz="1100" dirty="0"/>
            </a:br>
            <a:r>
              <a:rPr lang="en-US" sz="1100" dirty="0"/>
              <a:t>Pitstops &amp; Tyre</a:t>
            </a:r>
          </a:p>
        </p:txBody>
      </p:sp>
      <p:sp>
        <p:nvSpPr>
          <p:cNvPr id="32" name="Right Brace 31">
            <a:extLst>
              <a:ext uri="{FF2B5EF4-FFF2-40B4-BE49-F238E27FC236}">
                <a16:creationId xmlns:a16="http://schemas.microsoft.com/office/drawing/2014/main" id="{1BD321E6-66DD-4A26-B7A2-4156203E8A26}"/>
              </a:ext>
            </a:extLst>
          </p:cNvPr>
          <p:cNvSpPr/>
          <p:nvPr/>
        </p:nvSpPr>
        <p:spPr>
          <a:xfrm>
            <a:off x="3409726" y="3930860"/>
            <a:ext cx="405212" cy="393264"/>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7344703D-85B4-40BE-81DE-1C2A91CEB0C3}"/>
              </a:ext>
            </a:extLst>
          </p:cNvPr>
          <p:cNvSpPr txBox="1"/>
          <p:nvPr/>
        </p:nvSpPr>
        <p:spPr>
          <a:xfrm>
            <a:off x="3794154" y="3995632"/>
            <a:ext cx="689612" cy="261610"/>
          </a:xfrm>
          <a:prstGeom prst="rect">
            <a:avLst/>
          </a:prstGeom>
          <a:noFill/>
        </p:spPr>
        <p:txBody>
          <a:bodyPr wrap="none" rtlCol="0">
            <a:spAutoFit/>
          </a:bodyPr>
          <a:lstStyle/>
          <a:p>
            <a:r>
              <a:rPr lang="en-US" sz="1100" dirty="0"/>
              <a:t>Weather</a:t>
            </a:r>
          </a:p>
        </p:txBody>
      </p:sp>
      <p:sp>
        <p:nvSpPr>
          <p:cNvPr id="34" name="Right Brace 33">
            <a:extLst>
              <a:ext uri="{FF2B5EF4-FFF2-40B4-BE49-F238E27FC236}">
                <a16:creationId xmlns:a16="http://schemas.microsoft.com/office/drawing/2014/main" id="{E2CFA50D-6DED-4C34-B454-FD21076DDD48}"/>
              </a:ext>
            </a:extLst>
          </p:cNvPr>
          <p:cNvSpPr/>
          <p:nvPr/>
        </p:nvSpPr>
        <p:spPr>
          <a:xfrm>
            <a:off x="3409726" y="4527330"/>
            <a:ext cx="405212" cy="1267362"/>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FEFFE507-DAB9-42A8-8C6F-1D1281D8A535}"/>
              </a:ext>
            </a:extLst>
          </p:cNvPr>
          <p:cNvSpPr txBox="1"/>
          <p:nvPr/>
        </p:nvSpPr>
        <p:spPr>
          <a:xfrm>
            <a:off x="3794154" y="5030206"/>
            <a:ext cx="511679" cy="261610"/>
          </a:xfrm>
          <a:prstGeom prst="rect">
            <a:avLst/>
          </a:prstGeom>
          <a:noFill/>
        </p:spPr>
        <p:txBody>
          <a:bodyPr wrap="none" rtlCol="0">
            <a:spAutoFit/>
          </a:bodyPr>
          <a:lstStyle/>
          <a:p>
            <a:r>
              <a:rPr lang="en-US" sz="1100" dirty="0"/>
              <a:t>Track</a:t>
            </a:r>
          </a:p>
        </p:txBody>
      </p:sp>
      <p:pic>
        <p:nvPicPr>
          <p:cNvPr id="14" name="Picture 13" descr="Shape&#10;&#10;Description automatically generated with low confidence">
            <a:extLst>
              <a:ext uri="{FF2B5EF4-FFF2-40B4-BE49-F238E27FC236}">
                <a16:creationId xmlns:a16="http://schemas.microsoft.com/office/drawing/2014/main" id="{303CFF36-BB32-45AB-A14C-A1F50298A951}"/>
              </a:ext>
            </a:extLst>
          </p:cNvPr>
          <p:cNvPicPr>
            <a:picLocks noChangeAspect="1"/>
          </p:cNvPicPr>
          <p:nvPr/>
        </p:nvPicPr>
        <p:blipFill>
          <a:blip r:embed="rId12"/>
          <a:stretch>
            <a:fillRect/>
          </a:stretch>
        </p:blipFill>
        <p:spPr>
          <a:xfrm>
            <a:off x="2820712" y="6123611"/>
            <a:ext cx="486801" cy="486801"/>
          </a:xfrm>
          <a:prstGeom prst="rect">
            <a:avLst/>
          </a:prstGeom>
        </p:spPr>
      </p:pic>
      <p:sp>
        <p:nvSpPr>
          <p:cNvPr id="36" name="TextBox 35">
            <a:extLst>
              <a:ext uri="{FF2B5EF4-FFF2-40B4-BE49-F238E27FC236}">
                <a16:creationId xmlns:a16="http://schemas.microsoft.com/office/drawing/2014/main" id="{F7CBD1AC-C62D-41FF-A399-8C708C882903}"/>
              </a:ext>
            </a:extLst>
          </p:cNvPr>
          <p:cNvSpPr txBox="1"/>
          <p:nvPr/>
        </p:nvSpPr>
        <p:spPr>
          <a:xfrm>
            <a:off x="526093" y="6061194"/>
            <a:ext cx="2144467" cy="276999"/>
          </a:xfrm>
          <a:prstGeom prst="rect">
            <a:avLst/>
          </a:prstGeom>
          <a:noFill/>
        </p:spPr>
        <p:txBody>
          <a:bodyPr wrap="square" rtlCol="0">
            <a:spAutoFit/>
          </a:bodyPr>
          <a:lstStyle/>
          <a:p>
            <a:pPr algn="r"/>
            <a:r>
              <a:rPr lang="en-US" sz="1200" dirty="0"/>
              <a:t>Team ability index</a:t>
            </a:r>
          </a:p>
        </p:txBody>
      </p:sp>
      <p:sp>
        <p:nvSpPr>
          <p:cNvPr id="37" name="TextBox 36">
            <a:extLst>
              <a:ext uri="{FF2B5EF4-FFF2-40B4-BE49-F238E27FC236}">
                <a16:creationId xmlns:a16="http://schemas.microsoft.com/office/drawing/2014/main" id="{E30C3C85-CD34-4043-A515-CF5A12BE07DD}"/>
              </a:ext>
            </a:extLst>
          </p:cNvPr>
          <p:cNvSpPr txBox="1"/>
          <p:nvPr/>
        </p:nvSpPr>
        <p:spPr>
          <a:xfrm>
            <a:off x="783247" y="6338193"/>
            <a:ext cx="1887313" cy="276999"/>
          </a:xfrm>
          <a:prstGeom prst="rect">
            <a:avLst/>
          </a:prstGeom>
          <a:noFill/>
        </p:spPr>
        <p:txBody>
          <a:bodyPr wrap="square" rtlCol="0">
            <a:spAutoFit/>
          </a:bodyPr>
          <a:lstStyle/>
          <a:p>
            <a:pPr algn="r"/>
            <a:r>
              <a:rPr lang="en-US" sz="1200" dirty="0"/>
              <a:t>Driver ability index</a:t>
            </a:r>
          </a:p>
        </p:txBody>
      </p:sp>
      <p:sp>
        <p:nvSpPr>
          <p:cNvPr id="38" name="Right Brace 37">
            <a:extLst>
              <a:ext uri="{FF2B5EF4-FFF2-40B4-BE49-F238E27FC236}">
                <a16:creationId xmlns:a16="http://schemas.microsoft.com/office/drawing/2014/main" id="{6CB77CEB-385B-4078-AF00-15ACE8C52AFA}"/>
              </a:ext>
            </a:extLst>
          </p:cNvPr>
          <p:cNvSpPr/>
          <p:nvPr/>
        </p:nvSpPr>
        <p:spPr>
          <a:xfrm>
            <a:off x="3425610" y="6123610"/>
            <a:ext cx="405212" cy="486801"/>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857D67D-7752-4AFA-ACF8-9176C1912F90}"/>
              </a:ext>
            </a:extLst>
          </p:cNvPr>
          <p:cNvSpPr txBox="1"/>
          <p:nvPr/>
        </p:nvSpPr>
        <p:spPr>
          <a:xfrm>
            <a:off x="3830822" y="6236205"/>
            <a:ext cx="534121" cy="261610"/>
          </a:xfrm>
          <a:prstGeom prst="rect">
            <a:avLst/>
          </a:prstGeom>
          <a:noFill/>
        </p:spPr>
        <p:txBody>
          <a:bodyPr wrap="none" rtlCol="0">
            <a:spAutoFit/>
          </a:bodyPr>
          <a:lstStyle/>
          <a:p>
            <a:r>
              <a:rPr lang="en-US" sz="1100" dirty="0"/>
              <a:t>Ability</a:t>
            </a:r>
          </a:p>
        </p:txBody>
      </p:sp>
      <p:cxnSp>
        <p:nvCxnSpPr>
          <p:cNvPr id="15" name="Straight Connector 14">
            <a:extLst>
              <a:ext uri="{FF2B5EF4-FFF2-40B4-BE49-F238E27FC236}">
                <a16:creationId xmlns:a16="http://schemas.microsoft.com/office/drawing/2014/main" id="{6DB7A30D-61D2-46FF-B2EC-A2B0C2C34D53}"/>
              </a:ext>
            </a:extLst>
          </p:cNvPr>
          <p:cNvCxnSpPr>
            <a:cxnSpLocks/>
          </p:cNvCxnSpPr>
          <p:nvPr/>
        </p:nvCxnSpPr>
        <p:spPr>
          <a:xfrm>
            <a:off x="4364943" y="1332158"/>
            <a:ext cx="982271" cy="216774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9D2B2C9D-B337-41FD-AF72-A573B3FC5281}"/>
              </a:ext>
            </a:extLst>
          </p:cNvPr>
          <p:cNvCxnSpPr>
            <a:cxnSpLocks/>
          </p:cNvCxnSpPr>
          <p:nvPr/>
        </p:nvCxnSpPr>
        <p:spPr>
          <a:xfrm flipV="1">
            <a:off x="4314334" y="4266460"/>
            <a:ext cx="1057172" cy="2460716"/>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CAA04950-2852-4E6A-8D96-127A36C0C9B3}"/>
              </a:ext>
            </a:extLst>
          </p:cNvPr>
          <p:cNvCxnSpPr>
            <a:stCxn id="7" idx="3"/>
          </p:cNvCxnSpPr>
          <p:nvPr/>
        </p:nvCxnSpPr>
        <p:spPr>
          <a:xfrm flipV="1">
            <a:off x="7252051" y="3854087"/>
            <a:ext cx="1384645" cy="1"/>
          </a:xfrm>
          <a:prstGeom prst="line">
            <a:avLst/>
          </a:prstGeom>
          <a:ln w="19050"/>
        </p:spPr>
        <p:style>
          <a:lnRef idx="1">
            <a:schemeClr val="accent6"/>
          </a:lnRef>
          <a:fillRef idx="0">
            <a:schemeClr val="accent6"/>
          </a:fillRef>
          <a:effectRef idx="0">
            <a:schemeClr val="accent6"/>
          </a:effectRef>
          <a:fontRef idx="minor">
            <a:schemeClr val="tx1"/>
          </a:fontRef>
        </p:style>
      </p:cxnSp>
      <p:pic>
        <p:nvPicPr>
          <p:cNvPr id="46" name="Picture 45" descr="Icon&#10;&#10;Description automatically generated">
            <a:extLst>
              <a:ext uri="{FF2B5EF4-FFF2-40B4-BE49-F238E27FC236}">
                <a16:creationId xmlns:a16="http://schemas.microsoft.com/office/drawing/2014/main" id="{BE947C44-5539-43C1-B57F-749A11E2F3B6}"/>
              </a:ext>
            </a:extLst>
          </p:cNvPr>
          <p:cNvPicPr>
            <a:picLocks noChangeAspect="1"/>
          </p:cNvPicPr>
          <p:nvPr/>
        </p:nvPicPr>
        <p:blipFill>
          <a:blip r:embed="rId13"/>
          <a:stretch>
            <a:fillRect/>
          </a:stretch>
        </p:blipFill>
        <p:spPr>
          <a:xfrm>
            <a:off x="2551245" y="4997784"/>
            <a:ext cx="225416" cy="225416"/>
          </a:xfrm>
          <a:prstGeom prst="rect">
            <a:avLst/>
          </a:prstGeom>
        </p:spPr>
      </p:pic>
      <p:pic>
        <p:nvPicPr>
          <p:cNvPr id="47" name="Picture 46" descr="Icon&#10;&#10;Description automatically generated">
            <a:extLst>
              <a:ext uri="{FF2B5EF4-FFF2-40B4-BE49-F238E27FC236}">
                <a16:creationId xmlns:a16="http://schemas.microsoft.com/office/drawing/2014/main" id="{0FC94128-A4EC-493A-B748-F67272D0A0A2}"/>
              </a:ext>
            </a:extLst>
          </p:cNvPr>
          <p:cNvPicPr>
            <a:picLocks noChangeAspect="1"/>
          </p:cNvPicPr>
          <p:nvPr/>
        </p:nvPicPr>
        <p:blipFill>
          <a:blip r:embed="rId13"/>
          <a:stretch>
            <a:fillRect/>
          </a:stretch>
        </p:blipFill>
        <p:spPr>
          <a:xfrm>
            <a:off x="2551245" y="5286875"/>
            <a:ext cx="225416" cy="225416"/>
          </a:xfrm>
          <a:prstGeom prst="rect">
            <a:avLst/>
          </a:prstGeom>
        </p:spPr>
      </p:pic>
      <p:pic>
        <p:nvPicPr>
          <p:cNvPr id="48" name="Picture 47" descr="Icon&#10;&#10;Description automatically generated">
            <a:extLst>
              <a:ext uri="{FF2B5EF4-FFF2-40B4-BE49-F238E27FC236}">
                <a16:creationId xmlns:a16="http://schemas.microsoft.com/office/drawing/2014/main" id="{F2F6F839-BD26-41DF-AA37-1742ECEBF6CC}"/>
              </a:ext>
            </a:extLst>
          </p:cNvPr>
          <p:cNvPicPr>
            <a:picLocks noChangeAspect="1"/>
          </p:cNvPicPr>
          <p:nvPr/>
        </p:nvPicPr>
        <p:blipFill>
          <a:blip r:embed="rId13"/>
          <a:stretch>
            <a:fillRect/>
          </a:stretch>
        </p:blipFill>
        <p:spPr>
          <a:xfrm>
            <a:off x="2551245" y="5581493"/>
            <a:ext cx="225416" cy="225416"/>
          </a:xfrm>
          <a:prstGeom prst="rect">
            <a:avLst/>
          </a:prstGeom>
        </p:spPr>
      </p:pic>
      <p:pic>
        <p:nvPicPr>
          <p:cNvPr id="49" name="Picture 48" descr="Icon&#10;&#10;Description automatically generated">
            <a:extLst>
              <a:ext uri="{FF2B5EF4-FFF2-40B4-BE49-F238E27FC236}">
                <a16:creationId xmlns:a16="http://schemas.microsoft.com/office/drawing/2014/main" id="{B90BC47D-4DA1-4C15-9A91-29AFE3BB3F77}"/>
              </a:ext>
            </a:extLst>
          </p:cNvPr>
          <p:cNvPicPr>
            <a:picLocks noChangeAspect="1"/>
          </p:cNvPicPr>
          <p:nvPr/>
        </p:nvPicPr>
        <p:blipFill>
          <a:blip r:embed="rId13"/>
          <a:stretch>
            <a:fillRect/>
          </a:stretch>
        </p:blipFill>
        <p:spPr>
          <a:xfrm>
            <a:off x="2551245" y="6112777"/>
            <a:ext cx="225416" cy="225416"/>
          </a:xfrm>
          <a:prstGeom prst="rect">
            <a:avLst/>
          </a:prstGeom>
        </p:spPr>
      </p:pic>
      <p:pic>
        <p:nvPicPr>
          <p:cNvPr id="50" name="Picture 49" descr="Icon&#10;&#10;Description automatically generated">
            <a:extLst>
              <a:ext uri="{FF2B5EF4-FFF2-40B4-BE49-F238E27FC236}">
                <a16:creationId xmlns:a16="http://schemas.microsoft.com/office/drawing/2014/main" id="{A70729D0-8CCC-479D-BB0C-DDD0ABBF9984}"/>
              </a:ext>
            </a:extLst>
          </p:cNvPr>
          <p:cNvPicPr>
            <a:picLocks noChangeAspect="1"/>
          </p:cNvPicPr>
          <p:nvPr/>
        </p:nvPicPr>
        <p:blipFill>
          <a:blip r:embed="rId13"/>
          <a:stretch>
            <a:fillRect/>
          </a:stretch>
        </p:blipFill>
        <p:spPr>
          <a:xfrm>
            <a:off x="2551245" y="6389776"/>
            <a:ext cx="225416" cy="225416"/>
          </a:xfrm>
          <a:prstGeom prst="rect">
            <a:avLst/>
          </a:prstGeom>
        </p:spPr>
      </p:pic>
      <p:sp>
        <p:nvSpPr>
          <p:cNvPr id="51" name="TextBox 50">
            <a:extLst>
              <a:ext uri="{FF2B5EF4-FFF2-40B4-BE49-F238E27FC236}">
                <a16:creationId xmlns:a16="http://schemas.microsoft.com/office/drawing/2014/main" id="{D4EC8E52-7A67-4012-BD89-F157A3C1B177}"/>
              </a:ext>
            </a:extLst>
          </p:cNvPr>
          <p:cNvSpPr txBox="1"/>
          <p:nvPr/>
        </p:nvSpPr>
        <p:spPr>
          <a:xfrm>
            <a:off x="958241" y="2195270"/>
            <a:ext cx="1675067" cy="461665"/>
          </a:xfrm>
          <a:prstGeom prst="rect">
            <a:avLst/>
          </a:prstGeom>
          <a:noFill/>
        </p:spPr>
        <p:txBody>
          <a:bodyPr wrap="square" rtlCol="0">
            <a:spAutoFit/>
          </a:bodyPr>
          <a:lstStyle/>
          <a:p>
            <a:pPr algn="r"/>
            <a:r>
              <a:rPr lang="en-US" sz="1200" dirty="0"/>
              <a:t>Number of pit stops under Safety Car</a:t>
            </a:r>
          </a:p>
        </p:txBody>
      </p:sp>
      <p:pic>
        <p:nvPicPr>
          <p:cNvPr id="52" name="Picture 51" descr="Icon&#10;&#10;Description automatically generated">
            <a:extLst>
              <a:ext uri="{FF2B5EF4-FFF2-40B4-BE49-F238E27FC236}">
                <a16:creationId xmlns:a16="http://schemas.microsoft.com/office/drawing/2014/main" id="{3128535C-8FE4-45E9-AF71-A585C52BE61C}"/>
              </a:ext>
            </a:extLst>
          </p:cNvPr>
          <p:cNvPicPr>
            <a:picLocks noChangeAspect="1"/>
          </p:cNvPicPr>
          <p:nvPr/>
        </p:nvPicPr>
        <p:blipFill>
          <a:blip r:embed="rId13"/>
          <a:stretch>
            <a:fillRect/>
          </a:stretch>
        </p:blipFill>
        <p:spPr>
          <a:xfrm>
            <a:off x="2551245" y="2293179"/>
            <a:ext cx="225416" cy="225416"/>
          </a:xfrm>
          <a:prstGeom prst="rect">
            <a:avLst/>
          </a:prstGeom>
        </p:spPr>
      </p:pic>
    </p:spTree>
    <p:extLst>
      <p:ext uri="{BB962C8B-B14F-4D97-AF65-F5344CB8AC3E}">
        <p14:creationId xmlns:p14="http://schemas.microsoft.com/office/powerpoint/2010/main" val="2695253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1 architecture</a:t>
            </a:r>
          </a:p>
        </p:txBody>
      </p:sp>
      <p:pic>
        <p:nvPicPr>
          <p:cNvPr id="7" name="Picture 6" descr="Shape&#10;&#10;Description automatically generated with low confidence">
            <a:extLst>
              <a:ext uri="{FF2B5EF4-FFF2-40B4-BE49-F238E27FC236}">
                <a16:creationId xmlns:a16="http://schemas.microsoft.com/office/drawing/2014/main" id="{7406443F-609F-4266-8A7C-0DB6BB586ED0}"/>
              </a:ext>
            </a:extLst>
          </p:cNvPr>
          <p:cNvPicPr>
            <a:picLocks noChangeAspect="1"/>
          </p:cNvPicPr>
          <p:nvPr/>
        </p:nvPicPr>
        <p:blipFill>
          <a:blip r:embed="rId2"/>
          <a:stretch>
            <a:fillRect/>
          </a:stretch>
        </p:blipFill>
        <p:spPr>
          <a:xfrm>
            <a:off x="1742574" y="3172407"/>
            <a:ext cx="1889455" cy="1889455"/>
          </a:xfrm>
          <a:prstGeom prst="rect">
            <a:avLst/>
          </a:prstGeom>
        </p:spPr>
      </p:pic>
      <p:sp>
        <p:nvSpPr>
          <p:cNvPr id="24" name="TextBox 23">
            <a:extLst>
              <a:ext uri="{FF2B5EF4-FFF2-40B4-BE49-F238E27FC236}">
                <a16:creationId xmlns:a16="http://schemas.microsoft.com/office/drawing/2014/main" id="{33E5A557-D1A3-4A5A-8EA6-D41C9FAA35F2}"/>
              </a:ext>
            </a:extLst>
          </p:cNvPr>
          <p:cNvSpPr txBox="1"/>
          <p:nvPr/>
        </p:nvSpPr>
        <p:spPr>
          <a:xfrm>
            <a:off x="1635739" y="2438233"/>
            <a:ext cx="2103126" cy="461664"/>
          </a:xfrm>
          <a:prstGeom prst="rect">
            <a:avLst/>
          </a:prstGeom>
          <a:noFill/>
        </p:spPr>
        <p:txBody>
          <a:bodyPr wrap="square" rtlCol="0">
            <a:spAutoFit/>
          </a:bodyPr>
          <a:lstStyle/>
          <a:p>
            <a:pPr algn="ctr"/>
            <a:r>
              <a:rPr lang="en-US" sz="1200" dirty="0" err="1"/>
              <a:t>Keras</a:t>
            </a:r>
            <a:r>
              <a:rPr lang="en-US" sz="1200" dirty="0"/>
              <a:t> Sequential Model</a:t>
            </a:r>
          </a:p>
          <a:p>
            <a:pPr algn="ctr"/>
            <a:r>
              <a:rPr lang="en-US" sz="1200" dirty="0"/>
              <a:t>10 Dense layers</a:t>
            </a: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26</a:t>
            </a:fld>
            <a:endParaRPr lang="en-US" dirty="0"/>
          </a:p>
        </p:txBody>
      </p:sp>
      <p:pic>
        <p:nvPicPr>
          <p:cNvPr id="53" name="Picture 52">
            <a:extLst>
              <a:ext uri="{FF2B5EF4-FFF2-40B4-BE49-F238E27FC236}">
                <a16:creationId xmlns:a16="http://schemas.microsoft.com/office/drawing/2014/main" id="{B92CE944-DDD2-47E2-BF55-BB9C46F442C3}"/>
              </a:ext>
            </a:extLst>
          </p:cNvPr>
          <p:cNvPicPr/>
          <p:nvPr/>
        </p:nvPicPr>
        <p:blipFill rotWithShape="1">
          <a:blip r:embed="rId3"/>
          <a:srcRect l="10088" t="34203" r="73393" b="14430"/>
          <a:stretch/>
        </p:blipFill>
        <p:spPr bwMode="auto">
          <a:xfrm>
            <a:off x="4512469" y="1215919"/>
            <a:ext cx="3167062" cy="5385946"/>
          </a:xfrm>
          <a:prstGeom prst="rect">
            <a:avLst/>
          </a:prstGeom>
          <a:ln>
            <a:noFill/>
          </a:ln>
          <a:extLst>
            <a:ext uri="{53640926-AAD7-44D8-BBD7-CCE9431645EC}">
              <a14:shadowObscured xmlns:a14="http://schemas.microsoft.com/office/drawing/2010/main"/>
            </a:ext>
          </a:extLst>
        </p:spPr>
      </p:pic>
      <p:sp>
        <p:nvSpPr>
          <p:cNvPr id="54" name="TextBox 53">
            <a:extLst>
              <a:ext uri="{FF2B5EF4-FFF2-40B4-BE49-F238E27FC236}">
                <a16:creationId xmlns:a16="http://schemas.microsoft.com/office/drawing/2014/main" id="{EE6E0A9D-A0C0-416A-AA81-E1ABD492F1E8}"/>
              </a:ext>
            </a:extLst>
          </p:cNvPr>
          <p:cNvSpPr txBox="1"/>
          <p:nvPr/>
        </p:nvSpPr>
        <p:spPr>
          <a:xfrm>
            <a:off x="7916090" y="1469572"/>
            <a:ext cx="4044179" cy="2632516"/>
          </a:xfrm>
          <a:prstGeom prst="rect">
            <a:avLst/>
          </a:prstGeom>
          <a:noFill/>
        </p:spPr>
        <p:txBody>
          <a:bodyPr wrap="square">
            <a:spAutoFit/>
          </a:bodyPr>
          <a:lstStyle/>
          <a:p>
            <a:pPr>
              <a:lnSpc>
                <a:spcPct val="150000"/>
              </a:lnSpc>
            </a:pPr>
            <a:r>
              <a:rPr lang="en-US" sz="1600" dirty="0"/>
              <a:t>Model architecture:</a:t>
            </a:r>
          </a:p>
          <a:p>
            <a:pPr marL="285750" indent="-285750">
              <a:lnSpc>
                <a:spcPct val="150000"/>
              </a:lnSpc>
              <a:buFontTx/>
              <a:buChar char="-"/>
            </a:pPr>
            <a:r>
              <a:rPr lang="en-US" sz="1600" dirty="0"/>
              <a:t>Normalization layer &amp; L2 </a:t>
            </a:r>
            <a:r>
              <a:rPr lang="en-US" sz="1600" dirty="0" err="1"/>
              <a:t>regularizers</a:t>
            </a:r>
            <a:endParaRPr lang="en-US" sz="1600" dirty="0"/>
          </a:p>
          <a:p>
            <a:pPr marL="285750" indent="-285750">
              <a:lnSpc>
                <a:spcPct val="150000"/>
              </a:lnSpc>
              <a:buFontTx/>
              <a:buChar char="-"/>
            </a:pPr>
            <a:r>
              <a:rPr lang="en-US" sz="1600" dirty="0"/>
              <a:t>Dropout layers in between Dense layers</a:t>
            </a:r>
          </a:p>
          <a:p>
            <a:pPr marL="285750" indent="-285750">
              <a:lnSpc>
                <a:spcPct val="150000"/>
              </a:lnSpc>
              <a:buFontTx/>
              <a:buChar char="-"/>
            </a:pPr>
            <a:r>
              <a:rPr lang="en-US" sz="1600" dirty="0"/>
              <a:t>256 to 1 decreasing number of neurons</a:t>
            </a:r>
          </a:p>
          <a:p>
            <a:pPr marL="285750" indent="-285750">
              <a:lnSpc>
                <a:spcPct val="150000"/>
              </a:lnSpc>
              <a:buFontTx/>
              <a:buChar char="-"/>
            </a:pPr>
            <a:r>
              <a:rPr lang="en-US" sz="1600" dirty="0"/>
              <a:t>RMSprop as optimizer</a:t>
            </a:r>
          </a:p>
          <a:p>
            <a:pPr marL="285750" indent="-285750">
              <a:lnSpc>
                <a:spcPct val="150000"/>
              </a:lnSpc>
              <a:buFontTx/>
              <a:buChar char="-"/>
            </a:pPr>
            <a:r>
              <a:rPr lang="en-US" sz="1600" dirty="0"/>
              <a:t>Mean Absolute Error as loss function</a:t>
            </a:r>
          </a:p>
          <a:p>
            <a:pPr marL="285750" indent="-285750">
              <a:lnSpc>
                <a:spcPct val="150000"/>
              </a:lnSpc>
              <a:buFontTx/>
              <a:buChar char="-"/>
            </a:pPr>
            <a:r>
              <a:rPr lang="en-US" sz="1600" dirty="0"/>
              <a:t>SeLU as activation function</a:t>
            </a:r>
          </a:p>
        </p:txBody>
      </p:sp>
    </p:spTree>
    <p:extLst>
      <p:ext uri="{BB962C8B-B14F-4D97-AF65-F5344CB8AC3E}">
        <p14:creationId xmlns:p14="http://schemas.microsoft.com/office/powerpoint/2010/main" val="395617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p:txBody>
          <a:bodyPr/>
          <a:lstStyle/>
          <a:p>
            <a:r>
              <a:rPr lang="en-US" dirty="0"/>
              <a:t>Overview of model 1 architecture</a:t>
            </a:r>
          </a:p>
        </p:txBody>
      </p:sp>
      <p:sp>
        <p:nvSpPr>
          <p:cNvPr id="3" name="TextBox 2">
            <a:extLst>
              <a:ext uri="{FF2B5EF4-FFF2-40B4-BE49-F238E27FC236}">
                <a16:creationId xmlns:a16="http://schemas.microsoft.com/office/drawing/2014/main" id="{763B52BF-1596-4F09-8352-FE251AB988DA}"/>
              </a:ext>
            </a:extLst>
          </p:cNvPr>
          <p:cNvSpPr txBox="1"/>
          <p:nvPr/>
        </p:nvSpPr>
        <p:spPr>
          <a:xfrm>
            <a:off x="4323217" y="1690009"/>
            <a:ext cx="3560590" cy="369332"/>
          </a:xfrm>
          <a:prstGeom prst="rect">
            <a:avLst/>
          </a:prstGeom>
          <a:noFill/>
        </p:spPr>
        <p:txBody>
          <a:bodyPr wrap="none" rtlCol="0">
            <a:spAutoFit/>
          </a:bodyPr>
          <a:lstStyle/>
          <a:p>
            <a:r>
              <a:rPr lang="en-US" dirty="0"/>
              <a:t>Loss function: Mean Squared Error</a:t>
            </a:r>
          </a:p>
        </p:txBody>
      </p:sp>
      <p:pic>
        <p:nvPicPr>
          <p:cNvPr id="6146" name="Picture 2" descr="神经网络中的损失函数- sun-a - 博客园">
            <a:extLst>
              <a:ext uri="{FF2B5EF4-FFF2-40B4-BE49-F238E27FC236}">
                <a16:creationId xmlns:a16="http://schemas.microsoft.com/office/drawing/2014/main" id="{44470F40-45CA-41BF-880D-7B0D06FB5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580" y="1469086"/>
            <a:ext cx="3382328" cy="10604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570A43-4969-4079-95D7-E04457DBE75A}"/>
              </a:ext>
            </a:extLst>
          </p:cNvPr>
          <p:cNvSpPr txBox="1"/>
          <p:nvPr/>
        </p:nvSpPr>
        <p:spPr>
          <a:xfrm>
            <a:off x="8069580" y="2603774"/>
            <a:ext cx="3382328" cy="430887"/>
          </a:xfrm>
          <a:prstGeom prst="rect">
            <a:avLst/>
          </a:prstGeom>
          <a:noFill/>
        </p:spPr>
        <p:txBody>
          <a:bodyPr wrap="square" rtlCol="0">
            <a:spAutoFit/>
          </a:bodyPr>
          <a:lstStyle/>
          <a:p>
            <a:r>
              <a:rPr lang="en-US" sz="1100" dirty="0"/>
              <a:t>For m rows of data, the sum of the square difference between label and prediction of the </a:t>
            </a:r>
            <a:r>
              <a:rPr lang="en-US" sz="1100" dirty="0" err="1"/>
              <a:t>i</a:t>
            </a:r>
            <a:r>
              <a:rPr lang="en-US" sz="1100" baseline="30000" dirty="0" err="1"/>
              <a:t>th</a:t>
            </a:r>
            <a:r>
              <a:rPr lang="en-US" sz="1100" dirty="0"/>
              <a:t> data</a:t>
            </a:r>
          </a:p>
        </p:txBody>
      </p:sp>
      <p:sp>
        <p:nvSpPr>
          <p:cNvPr id="29" name="TextBox 28">
            <a:extLst>
              <a:ext uri="{FF2B5EF4-FFF2-40B4-BE49-F238E27FC236}">
                <a16:creationId xmlns:a16="http://schemas.microsoft.com/office/drawing/2014/main" id="{5F7BC4E2-7089-48DE-BEC3-34F922757D2B}"/>
              </a:ext>
            </a:extLst>
          </p:cNvPr>
          <p:cNvSpPr txBox="1"/>
          <p:nvPr/>
        </p:nvSpPr>
        <p:spPr>
          <a:xfrm>
            <a:off x="4323217" y="3504702"/>
            <a:ext cx="2124941" cy="369332"/>
          </a:xfrm>
          <a:prstGeom prst="rect">
            <a:avLst/>
          </a:prstGeom>
          <a:noFill/>
        </p:spPr>
        <p:txBody>
          <a:bodyPr wrap="none" rtlCol="0">
            <a:spAutoFit/>
          </a:bodyPr>
          <a:lstStyle/>
          <a:p>
            <a:r>
              <a:rPr lang="en-US" dirty="0"/>
              <a:t>Optimizer: RMSprop</a:t>
            </a:r>
          </a:p>
        </p:txBody>
      </p:sp>
      <p:pic>
        <p:nvPicPr>
          <p:cNvPr id="19" name="Picture 18">
            <a:extLst>
              <a:ext uri="{FF2B5EF4-FFF2-40B4-BE49-F238E27FC236}">
                <a16:creationId xmlns:a16="http://schemas.microsoft.com/office/drawing/2014/main" id="{5A034419-FBDD-4CA6-B3FF-E013E25B83DA}"/>
              </a:ext>
            </a:extLst>
          </p:cNvPr>
          <p:cNvPicPr>
            <a:picLocks noChangeAspect="1"/>
          </p:cNvPicPr>
          <p:nvPr/>
        </p:nvPicPr>
        <p:blipFill>
          <a:blip r:embed="rId4"/>
          <a:stretch>
            <a:fillRect/>
          </a:stretch>
        </p:blipFill>
        <p:spPr>
          <a:xfrm>
            <a:off x="8069580" y="3233779"/>
            <a:ext cx="2657846" cy="1076475"/>
          </a:xfrm>
          <a:prstGeom prst="rect">
            <a:avLst/>
          </a:prstGeom>
        </p:spPr>
      </p:pic>
      <p:sp>
        <p:nvSpPr>
          <p:cNvPr id="35" name="TextBox 34">
            <a:extLst>
              <a:ext uri="{FF2B5EF4-FFF2-40B4-BE49-F238E27FC236}">
                <a16:creationId xmlns:a16="http://schemas.microsoft.com/office/drawing/2014/main" id="{D130B25A-69D7-40F4-B743-6581C0A765AB}"/>
              </a:ext>
            </a:extLst>
          </p:cNvPr>
          <p:cNvSpPr txBox="1"/>
          <p:nvPr/>
        </p:nvSpPr>
        <p:spPr>
          <a:xfrm>
            <a:off x="8069580" y="4403942"/>
            <a:ext cx="3382328" cy="600164"/>
          </a:xfrm>
          <a:prstGeom prst="rect">
            <a:avLst/>
          </a:prstGeom>
          <a:noFill/>
        </p:spPr>
        <p:txBody>
          <a:bodyPr wrap="square" rtlCol="0">
            <a:spAutoFit/>
          </a:bodyPr>
          <a:lstStyle/>
          <a:p>
            <a:r>
              <a:rPr lang="en-US" sz="1100" b="0" i="0" u="none" strike="noStrike" dirty="0">
                <a:solidFill>
                  <a:srgbClr val="3E4349"/>
                </a:solidFill>
                <a:effectLst/>
                <a:latin typeface="MathJax_Math-italic"/>
              </a:rPr>
              <a:t>f</a:t>
            </a:r>
            <a:r>
              <a:rPr lang="en-US" sz="1100" b="0" i="0" u="none" strike="noStrike" dirty="0">
                <a:solidFill>
                  <a:srgbClr val="3E4349"/>
                </a:solidFill>
                <a:effectLst/>
                <a:latin typeface="MathJax_Main"/>
              </a:rPr>
              <a:t>′(</a:t>
            </a:r>
            <a:r>
              <a:rPr lang="el-GR" sz="1100" b="0" i="0" u="none" strike="noStrike" dirty="0">
                <a:solidFill>
                  <a:srgbClr val="3E4349"/>
                </a:solidFill>
                <a:effectLst/>
                <a:latin typeface="MathJax_Math-italic"/>
              </a:rPr>
              <a:t>θ</a:t>
            </a:r>
            <a:r>
              <a:rPr lang="en-US" sz="1100" b="0" i="0" u="none" strike="noStrike" baseline="-25000" dirty="0">
                <a:solidFill>
                  <a:srgbClr val="3E4349"/>
                </a:solidFill>
                <a:effectLst/>
                <a:latin typeface="MathJax_Math-italic"/>
              </a:rPr>
              <a:t>t</a:t>
            </a:r>
            <a:r>
              <a:rPr lang="en-US" sz="1100" b="0" i="0" u="none" strike="noStrike" dirty="0">
                <a:solidFill>
                  <a:srgbClr val="3E4349"/>
                </a:solidFill>
                <a:effectLst/>
                <a:latin typeface="MathJax_Main"/>
              </a:rPr>
              <a:t>): derivative of the loss of parameters at time step t</a:t>
            </a:r>
          </a:p>
          <a:p>
            <a:r>
              <a:rPr lang="el-GR" sz="1100" b="0" i="0" dirty="0">
                <a:solidFill>
                  <a:srgbClr val="3E4349"/>
                </a:solidFill>
                <a:effectLst/>
                <a:latin typeface="MathJax_Math-italic"/>
              </a:rPr>
              <a:t>α</a:t>
            </a:r>
            <a:r>
              <a:rPr lang="en-US" sz="1100" dirty="0">
                <a:solidFill>
                  <a:srgbClr val="3E4349"/>
                </a:solidFill>
                <a:latin typeface="MathJax_Main"/>
              </a:rPr>
              <a:t>: step rate</a:t>
            </a:r>
          </a:p>
          <a:p>
            <a:r>
              <a:rPr lang="el-GR" sz="1100" b="0" i="0" dirty="0">
                <a:solidFill>
                  <a:srgbClr val="3E4349"/>
                </a:solidFill>
                <a:effectLst/>
                <a:latin typeface="MathJax_Math-italic"/>
              </a:rPr>
              <a:t>γ</a:t>
            </a:r>
            <a:r>
              <a:rPr lang="en-US" sz="1100" b="0" i="0" dirty="0">
                <a:solidFill>
                  <a:srgbClr val="3E4349"/>
                </a:solidFill>
                <a:effectLst/>
                <a:latin typeface="MathJax_Main"/>
              </a:rPr>
              <a:t>: decay term</a:t>
            </a:r>
            <a:endParaRPr lang="en-US" sz="1100" dirty="0"/>
          </a:p>
        </p:txBody>
      </p:sp>
      <p:sp>
        <p:nvSpPr>
          <p:cNvPr id="39" name="TextBox 38">
            <a:extLst>
              <a:ext uri="{FF2B5EF4-FFF2-40B4-BE49-F238E27FC236}">
                <a16:creationId xmlns:a16="http://schemas.microsoft.com/office/drawing/2014/main" id="{91C903AE-1B63-40BF-8ADE-948404600F16}"/>
              </a:ext>
            </a:extLst>
          </p:cNvPr>
          <p:cNvSpPr txBox="1"/>
          <p:nvPr/>
        </p:nvSpPr>
        <p:spPr>
          <a:xfrm>
            <a:off x="4323217" y="2133360"/>
            <a:ext cx="3382328" cy="430887"/>
          </a:xfrm>
          <a:prstGeom prst="rect">
            <a:avLst/>
          </a:prstGeom>
          <a:noFill/>
        </p:spPr>
        <p:txBody>
          <a:bodyPr wrap="square" rtlCol="0">
            <a:spAutoFit/>
          </a:bodyPr>
          <a:lstStyle/>
          <a:p>
            <a:r>
              <a:rPr lang="en-US" sz="1100" dirty="0"/>
              <a:t>Benefits: Insensitive to outliers and errors in data</a:t>
            </a:r>
          </a:p>
          <a:p>
            <a:r>
              <a:rPr lang="en-US" sz="1100" dirty="0"/>
              <a:t>Mathematically intuitive to adopt for regression</a:t>
            </a:r>
          </a:p>
        </p:txBody>
      </p:sp>
      <p:sp>
        <p:nvSpPr>
          <p:cNvPr id="40" name="TextBox 39">
            <a:extLst>
              <a:ext uri="{FF2B5EF4-FFF2-40B4-BE49-F238E27FC236}">
                <a16:creationId xmlns:a16="http://schemas.microsoft.com/office/drawing/2014/main" id="{845B1E50-CD7F-4C0E-A8A2-E4C286ABF099}"/>
              </a:ext>
            </a:extLst>
          </p:cNvPr>
          <p:cNvSpPr txBox="1"/>
          <p:nvPr/>
        </p:nvSpPr>
        <p:spPr>
          <a:xfrm>
            <a:off x="4330729" y="3973809"/>
            <a:ext cx="3382328" cy="600164"/>
          </a:xfrm>
          <a:prstGeom prst="rect">
            <a:avLst/>
          </a:prstGeom>
          <a:noFill/>
        </p:spPr>
        <p:txBody>
          <a:bodyPr wrap="square" rtlCol="0">
            <a:spAutoFit/>
          </a:bodyPr>
          <a:lstStyle/>
          <a:p>
            <a:r>
              <a:rPr lang="en-US" sz="1100" dirty="0"/>
              <a:t>Benefits: Maintain a moving average of the gradients,</a:t>
            </a:r>
          </a:p>
          <a:p>
            <a:r>
              <a:rPr lang="en-US" sz="1100" dirty="0"/>
              <a:t>And use that average to estimate the variance,</a:t>
            </a:r>
          </a:p>
          <a:p>
            <a:r>
              <a:rPr lang="en-US" sz="1100" dirty="0"/>
              <a:t>Robust optimizer</a:t>
            </a:r>
          </a:p>
        </p:txBody>
      </p:sp>
      <p:sp>
        <p:nvSpPr>
          <p:cNvPr id="41" name="TextBox 40">
            <a:extLst>
              <a:ext uri="{FF2B5EF4-FFF2-40B4-BE49-F238E27FC236}">
                <a16:creationId xmlns:a16="http://schemas.microsoft.com/office/drawing/2014/main" id="{9F48FF83-97EF-46CE-A064-09676FA651AD}"/>
              </a:ext>
            </a:extLst>
          </p:cNvPr>
          <p:cNvSpPr txBox="1"/>
          <p:nvPr/>
        </p:nvSpPr>
        <p:spPr>
          <a:xfrm>
            <a:off x="4308193" y="5381560"/>
            <a:ext cx="3176254" cy="369332"/>
          </a:xfrm>
          <a:prstGeom prst="rect">
            <a:avLst/>
          </a:prstGeom>
          <a:noFill/>
        </p:spPr>
        <p:txBody>
          <a:bodyPr wrap="none" rtlCol="0">
            <a:spAutoFit/>
          </a:bodyPr>
          <a:lstStyle/>
          <a:p>
            <a:r>
              <a:rPr lang="en-US" dirty="0"/>
              <a:t>Layer activation function: SeLU</a:t>
            </a:r>
          </a:p>
        </p:txBody>
      </p:sp>
      <p:sp>
        <p:nvSpPr>
          <p:cNvPr id="42" name="TextBox 41">
            <a:extLst>
              <a:ext uri="{FF2B5EF4-FFF2-40B4-BE49-F238E27FC236}">
                <a16:creationId xmlns:a16="http://schemas.microsoft.com/office/drawing/2014/main" id="{617A7F41-B4DB-4780-8683-3E8CA646F2A7}"/>
              </a:ext>
            </a:extLst>
          </p:cNvPr>
          <p:cNvSpPr txBox="1"/>
          <p:nvPr/>
        </p:nvSpPr>
        <p:spPr>
          <a:xfrm>
            <a:off x="4315705" y="5850667"/>
            <a:ext cx="3382328" cy="600164"/>
          </a:xfrm>
          <a:prstGeom prst="rect">
            <a:avLst/>
          </a:prstGeom>
          <a:noFill/>
        </p:spPr>
        <p:txBody>
          <a:bodyPr wrap="square" rtlCol="0">
            <a:spAutoFit/>
          </a:bodyPr>
          <a:lstStyle/>
          <a:p>
            <a:r>
              <a:rPr lang="en-US" sz="1100" dirty="0"/>
              <a:t>Benefits: Preserving the mean &amp; variance of the inputs between consecutive layers under certain conditions*</a:t>
            </a:r>
          </a:p>
        </p:txBody>
      </p:sp>
      <p:pic>
        <p:nvPicPr>
          <p:cNvPr id="6151" name="Picture 7" descr="Tensorflow2-tensorflow-keras-深度神經網絡(DNN)_更改激活函數| Taroballz StudyNotes">
            <a:extLst>
              <a:ext uri="{FF2B5EF4-FFF2-40B4-BE49-F238E27FC236}">
                <a16:creationId xmlns:a16="http://schemas.microsoft.com/office/drawing/2014/main" id="{F5F1BDD3-EDA9-4AB3-A71D-1DCCC811E3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95" t="62999"/>
          <a:stretch/>
        </p:blipFill>
        <p:spPr bwMode="auto">
          <a:xfrm>
            <a:off x="8069580" y="5260943"/>
            <a:ext cx="2351723" cy="91774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0E78818-6788-4FFD-BCAB-55DD2CA90FF4}"/>
              </a:ext>
            </a:extLst>
          </p:cNvPr>
          <p:cNvSpPr txBox="1"/>
          <p:nvPr/>
        </p:nvSpPr>
        <p:spPr>
          <a:xfrm>
            <a:off x="8069580" y="6220082"/>
            <a:ext cx="3382328" cy="430887"/>
          </a:xfrm>
          <a:prstGeom prst="rect">
            <a:avLst/>
          </a:prstGeom>
          <a:noFill/>
        </p:spPr>
        <p:txBody>
          <a:bodyPr wrap="square" rtlCol="0">
            <a:spAutoFit/>
          </a:bodyPr>
          <a:lstStyle/>
          <a:p>
            <a:r>
              <a:rPr lang="en-US" sz="1100" dirty="0"/>
              <a:t>SELU multiplies scale (&gt;1) with the output of ELU,</a:t>
            </a:r>
          </a:p>
          <a:p>
            <a:r>
              <a:rPr lang="en-US" sz="1100" dirty="0"/>
              <a:t>so to ensure a slope larger than 1 for positive inputs</a:t>
            </a:r>
          </a:p>
        </p:txBody>
      </p:sp>
      <p:sp>
        <p:nvSpPr>
          <p:cNvPr id="5" name="Slide Number Placeholder 4">
            <a:extLst>
              <a:ext uri="{FF2B5EF4-FFF2-40B4-BE49-F238E27FC236}">
                <a16:creationId xmlns:a16="http://schemas.microsoft.com/office/drawing/2014/main" id="{645D4868-1465-4E12-985B-410C83443C7B}"/>
              </a:ext>
            </a:extLst>
          </p:cNvPr>
          <p:cNvSpPr>
            <a:spLocks noGrp="1"/>
          </p:cNvSpPr>
          <p:nvPr>
            <p:ph type="sldNum" sz="quarter" idx="12"/>
          </p:nvPr>
        </p:nvSpPr>
        <p:spPr/>
        <p:txBody>
          <a:bodyPr/>
          <a:lstStyle/>
          <a:p>
            <a:fld id="{69E57DC2-970A-4B3E-BB1C-7A09969E49DF}" type="slidenum">
              <a:rPr lang="en-US" smtClean="0"/>
              <a:t>27</a:t>
            </a:fld>
            <a:endParaRPr lang="en-US" dirty="0"/>
          </a:p>
        </p:txBody>
      </p:sp>
      <p:pic>
        <p:nvPicPr>
          <p:cNvPr id="18" name="Picture 17" descr="Shape&#10;&#10;Description automatically generated with low confidence">
            <a:extLst>
              <a:ext uri="{FF2B5EF4-FFF2-40B4-BE49-F238E27FC236}">
                <a16:creationId xmlns:a16="http://schemas.microsoft.com/office/drawing/2014/main" id="{0968BF26-4B43-4284-BA57-1F4FD769EFC2}"/>
              </a:ext>
            </a:extLst>
          </p:cNvPr>
          <p:cNvPicPr>
            <a:picLocks noChangeAspect="1"/>
          </p:cNvPicPr>
          <p:nvPr/>
        </p:nvPicPr>
        <p:blipFill>
          <a:blip r:embed="rId6"/>
          <a:stretch>
            <a:fillRect/>
          </a:stretch>
        </p:blipFill>
        <p:spPr>
          <a:xfrm>
            <a:off x="1742574" y="3172407"/>
            <a:ext cx="1889455" cy="1889455"/>
          </a:xfrm>
          <a:prstGeom prst="rect">
            <a:avLst/>
          </a:prstGeom>
        </p:spPr>
      </p:pic>
      <p:sp>
        <p:nvSpPr>
          <p:cNvPr id="20" name="TextBox 19">
            <a:extLst>
              <a:ext uri="{FF2B5EF4-FFF2-40B4-BE49-F238E27FC236}">
                <a16:creationId xmlns:a16="http://schemas.microsoft.com/office/drawing/2014/main" id="{52472656-6EEE-498C-AF56-5ADD27F9935E}"/>
              </a:ext>
            </a:extLst>
          </p:cNvPr>
          <p:cNvSpPr txBox="1"/>
          <p:nvPr/>
        </p:nvSpPr>
        <p:spPr>
          <a:xfrm>
            <a:off x="1635739" y="2438233"/>
            <a:ext cx="2103126" cy="461664"/>
          </a:xfrm>
          <a:prstGeom prst="rect">
            <a:avLst/>
          </a:prstGeom>
          <a:noFill/>
        </p:spPr>
        <p:txBody>
          <a:bodyPr wrap="square" rtlCol="0">
            <a:spAutoFit/>
          </a:bodyPr>
          <a:lstStyle/>
          <a:p>
            <a:pPr algn="ctr"/>
            <a:r>
              <a:rPr lang="en-US" sz="1200" dirty="0" err="1"/>
              <a:t>Keras</a:t>
            </a:r>
            <a:r>
              <a:rPr lang="en-US" sz="1200" dirty="0"/>
              <a:t> Sequential Model</a:t>
            </a:r>
          </a:p>
          <a:p>
            <a:pPr algn="ctr"/>
            <a:r>
              <a:rPr lang="en-US" sz="1200" dirty="0"/>
              <a:t>10 Dense layers</a:t>
            </a:r>
          </a:p>
        </p:txBody>
      </p:sp>
    </p:spTree>
    <p:extLst>
      <p:ext uri="{BB962C8B-B14F-4D97-AF65-F5344CB8AC3E}">
        <p14:creationId xmlns:p14="http://schemas.microsoft.com/office/powerpoint/2010/main" val="154017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1 architecture</a:t>
            </a: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28</a:t>
            </a:fld>
            <a:endParaRPr lang="en-US" dirty="0"/>
          </a:p>
        </p:txBody>
      </p:sp>
      <p:sp>
        <p:nvSpPr>
          <p:cNvPr id="54" name="TextBox 53">
            <a:extLst>
              <a:ext uri="{FF2B5EF4-FFF2-40B4-BE49-F238E27FC236}">
                <a16:creationId xmlns:a16="http://schemas.microsoft.com/office/drawing/2014/main" id="{EE6E0A9D-A0C0-416A-AA81-E1ABD492F1E8}"/>
              </a:ext>
            </a:extLst>
          </p:cNvPr>
          <p:cNvSpPr txBox="1"/>
          <p:nvPr/>
        </p:nvSpPr>
        <p:spPr>
          <a:xfrm>
            <a:off x="1573009" y="3824680"/>
            <a:ext cx="4044179" cy="1524520"/>
          </a:xfrm>
          <a:prstGeom prst="rect">
            <a:avLst/>
          </a:prstGeom>
          <a:noFill/>
        </p:spPr>
        <p:txBody>
          <a:bodyPr wrap="square">
            <a:spAutoFit/>
          </a:bodyPr>
          <a:lstStyle/>
          <a:p>
            <a:pPr>
              <a:lnSpc>
                <a:spcPct val="150000"/>
              </a:lnSpc>
            </a:pPr>
            <a:r>
              <a:rPr lang="en-US" sz="1600" dirty="0"/>
              <a:t>Dataset:</a:t>
            </a:r>
          </a:p>
          <a:p>
            <a:pPr marL="285750" indent="-285750">
              <a:lnSpc>
                <a:spcPct val="150000"/>
              </a:lnSpc>
              <a:buFontTx/>
              <a:buChar char="-"/>
            </a:pPr>
            <a:r>
              <a:rPr lang="en-US" sz="1600" dirty="0"/>
              <a:t>17 input columns, 1 output column</a:t>
            </a:r>
          </a:p>
          <a:p>
            <a:pPr marL="285750" indent="-285750">
              <a:lnSpc>
                <a:spcPct val="150000"/>
              </a:lnSpc>
              <a:buFontTx/>
              <a:buChar char="-"/>
            </a:pPr>
            <a:r>
              <a:rPr lang="en-US" sz="1600" dirty="0"/>
              <a:t>1135 records from 2016-2020 seasons</a:t>
            </a:r>
          </a:p>
          <a:p>
            <a:pPr marL="285750" indent="-285750">
              <a:lnSpc>
                <a:spcPct val="150000"/>
              </a:lnSpc>
              <a:buFontTx/>
              <a:buChar char="-"/>
            </a:pPr>
            <a:r>
              <a:rPr lang="en-US" sz="1600" dirty="0"/>
              <a:t>934 records from 2016-2019 seasons</a:t>
            </a:r>
          </a:p>
        </p:txBody>
      </p:sp>
      <p:sp>
        <p:nvSpPr>
          <p:cNvPr id="16" name="TextBox 15">
            <a:extLst>
              <a:ext uri="{FF2B5EF4-FFF2-40B4-BE49-F238E27FC236}">
                <a16:creationId xmlns:a16="http://schemas.microsoft.com/office/drawing/2014/main" id="{C88168EC-F85F-401E-B6F1-A9451F9A7E67}"/>
              </a:ext>
            </a:extLst>
          </p:cNvPr>
          <p:cNvSpPr txBox="1"/>
          <p:nvPr/>
        </p:nvSpPr>
        <p:spPr>
          <a:xfrm>
            <a:off x="1573009" y="5377329"/>
            <a:ext cx="1081019"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8</a:t>
            </a:r>
            <a:r>
              <a:rPr lang="en-US" sz="3600" b="1" i="0" u="none" strike="noStrike" dirty="0">
                <a:solidFill>
                  <a:srgbClr val="00D6C0"/>
                </a:solidFill>
                <a:effectLst/>
                <a:latin typeface="Fira Sans Extra Condensed"/>
              </a:rPr>
              <a:t>0%</a:t>
            </a:r>
            <a:endParaRPr lang="en-US" sz="3600" dirty="0"/>
          </a:p>
        </p:txBody>
      </p:sp>
      <p:sp>
        <p:nvSpPr>
          <p:cNvPr id="17" name="TextBox 16">
            <a:extLst>
              <a:ext uri="{FF2B5EF4-FFF2-40B4-BE49-F238E27FC236}">
                <a16:creationId xmlns:a16="http://schemas.microsoft.com/office/drawing/2014/main" id="{D9938563-2FC6-41D9-83C3-151F2FDD9E44}"/>
              </a:ext>
            </a:extLst>
          </p:cNvPr>
          <p:cNvSpPr txBox="1"/>
          <p:nvPr/>
        </p:nvSpPr>
        <p:spPr>
          <a:xfrm>
            <a:off x="1573009" y="5977104"/>
            <a:ext cx="1928275" cy="369332"/>
          </a:xfrm>
          <a:prstGeom prst="rect">
            <a:avLst/>
          </a:prstGeom>
          <a:noFill/>
        </p:spPr>
        <p:txBody>
          <a:bodyPr wrap="square">
            <a:spAutoFit/>
          </a:bodyPr>
          <a:lstStyle/>
          <a:p>
            <a:r>
              <a:rPr lang="en-US" dirty="0">
                <a:latin typeface="Fira Sans Extra Condensed"/>
                <a:cs typeface="Calibri" panose="020F0502020204030204" pitchFamily="34" charset="0"/>
              </a:rPr>
              <a:t>Training data</a:t>
            </a:r>
          </a:p>
        </p:txBody>
      </p:sp>
      <p:sp>
        <p:nvSpPr>
          <p:cNvPr id="18" name="TextBox 17">
            <a:extLst>
              <a:ext uri="{FF2B5EF4-FFF2-40B4-BE49-F238E27FC236}">
                <a16:creationId xmlns:a16="http://schemas.microsoft.com/office/drawing/2014/main" id="{16A8D2AD-18B6-4BE3-BED0-D4E08D8B5BE2}"/>
              </a:ext>
            </a:extLst>
          </p:cNvPr>
          <p:cNvSpPr txBox="1"/>
          <p:nvPr/>
        </p:nvSpPr>
        <p:spPr>
          <a:xfrm>
            <a:off x="3520102" y="5377329"/>
            <a:ext cx="1127737"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2</a:t>
            </a:r>
            <a:r>
              <a:rPr lang="en-US" sz="3600" b="1" i="0" u="none" strike="noStrike" dirty="0">
                <a:solidFill>
                  <a:srgbClr val="00D6C0"/>
                </a:solidFill>
                <a:effectLst/>
                <a:latin typeface="Fira Sans Extra Condensed"/>
              </a:rPr>
              <a:t>0%</a:t>
            </a:r>
            <a:endParaRPr lang="en-US" sz="3600" dirty="0"/>
          </a:p>
        </p:txBody>
      </p:sp>
      <p:sp>
        <p:nvSpPr>
          <p:cNvPr id="19" name="TextBox 18">
            <a:extLst>
              <a:ext uri="{FF2B5EF4-FFF2-40B4-BE49-F238E27FC236}">
                <a16:creationId xmlns:a16="http://schemas.microsoft.com/office/drawing/2014/main" id="{45A7779E-F859-41B5-99C3-553C9FFE00C5}"/>
              </a:ext>
            </a:extLst>
          </p:cNvPr>
          <p:cNvSpPr txBox="1"/>
          <p:nvPr/>
        </p:nvSpPr>
        <p:spPr>
          <a:xfrm>
            <a:off x="3619235" y="5990159"/>
            <a:ext cx="1590703" cy="369332"/>
          </a:xfrm>
          <a:prstGeom prst="rect">
            <a:avLst/>
          </a:prstGeom>
          <a:noFill/>
        </p:spPr>
        <p:txBody>
          <a:bodyPr wrap="square">
            <a:spAutoFit/>
          </a:bodyPr>
          <a:lstStyle/>
          <a:p>
            <a:r>
              <a:rPr lang="en-US" dirty="0">
                <a:latin typeface="Fira Sans Extra Condensed"/>
                <a:cs typeface="Calibri" panose="020F0502020204030204" pitchFamily="34" charset="0"/>
              </a:rPr>
              <a:t>Validation data</a:t>
            </a:r>
          </a:p>
        </p:txBody>
      </p:sp>
      <p:pic>
        <p:nvPicPr>
          <p:cNvPr id="20" name="Picture 19" descr="Shape&#10;&#10;Description automatically generated with low confidence">
            <a:extLst>
              <a:ext uri="{FF2B5EF4-FFF2-40B4-BE49-F238E27FC236}">
                <a16:creationId xmlns:a16="http://schemas.microsoft.com/office/drawing/2014/main" id="{526C3CC9-C76D-4913-8CB9-E94566444317}"/>
              </a:ext>
            </a:extLst>
          </p:cNvPr>
          <p:cNvPicPr>
            <a:picLocks noChangeAspect="1"/>
          </p:cNvPicPr>
          <p:nvPr/>
        </p:nvPicPr>
        <p:blipFill>
          <a:blip r:embed="rId3"/>
          <a:stretch>
            <a:fillRect/>
          </a:stretch>
        </p:blipFill>
        <p:spPr>
          <a:xfrm>
            <a:off x="2625265" y="5410828"/>
            <a:ext cx="579331" cy="57933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D364F497-C8F0-4979-AF03-793ECBEE84A7}"/>
              </a:ext>
            </a:extLst>
          </p:cNvPr>
          <p:cNvPicPr>
            <a:picLocks noChangeAspect="1"/>
          </p:cNvPicPr>
          <p:nvPr/>
        </p:nvPicPr>
        <p:blipFill>
          <a:blip r:embed="rId4"/>
          <a:stretch>
            <a:fillRect/>
          </a:stretch>
        </p:blipFill>
        <p:spPr>
          <a:xfrm>
            <a:off x="4647839" y="5419562"/>
            <a:ext cx="579331" cy="579331"/>
          </a:xfrm>
          <a:prstGeom prst="rect">
            <a:avLst/>
          </a:prstGeom>
        </p:spPr>
      </p:pic>
      <p:sp>
        <p:nvSpPr>
          <p:cNvPr id="25" name="TextBox 24">
            <a:extLst>
              <a:ext uri="{FF2B5EF4-FFF2-40B4-BE49-F238E27FC236}">
                <a16:creationId xmlns:a16="http://schemas.microsoft.com/office/drawing/2014/main" id="{15911EC5-8CF8-4916-86F9-B41484E52489}"/>
              </a:ext>
            </a:extLst>
          </p:cNvPr>
          <p:cNvSpPr txBox="1"/>
          <p:nvPr/>
        </p:nvSpPr>
        <p:spPr>
          <a:xfrm>
            <a:off x="7891001" y="5377329"/>
            <a:ext cx="3256117" cy="1200329"/>
          </a:xfrm>
          <a:prstGeom prst="rect">
            <a:avLst/>
          </a:prstGeom>
          <a:noFill/>
        </p:spPr>
        <p:txBody>
          <a:bodyPr wrap="square">
            <a:spAutoFit/>
          </a:bodyPr>
          <a:lstStyle/>
          <a:p>
            <a:r>
              <a:rPr lang="en-US" dirty="0">
                <a:latin typeface="Fira Sans Extra Condensed"/>
                <a:cs typeface="Calibri" panose="020F0502020204030204" pitchFamily="34" charset="0"/>
              </a:rPr>
              <a:t>Using pandas “sample”</a:t>
            </a:r>
          </a:p>
          <a:p>
            <a:r>
              <a:rPr lang="en-US" dirty="0">
                <a:latin typeface="Fira Sans Extra Condensed"/>
                <a:cs typeface="Calibri" panose="020F0502020204030204" pitchFamily="34" charset="0"/>
              </a:rPr>
              <a:t>that allows 20% of validation data be randomly chosen for each epoch</a:t>
            </a:r>
          </a:p>
        </p:txBody>
      </p:sp>
      <p:pic>
        <p:nvPicPr>
          <p:cNvPr id="26" name="Picture 25" descr="Shape&#10;&#10;Description automatically generated with low confidence">
            <a:extLst>
              <a:ext uri="{FF2B5EF4-FFF2-40B4-BE49-F238E27FC236}">
                <a16:creationId xmlns:a16="http://schemas.microsoft.com/office/drawing/2014/main" id="{B90BC24A-73A2-4689-BA51-A3B6199BA9C0}"/>
              </a:ext>
            </a:extLst>
          </p:cNvPr>
          <p:cNvPicPr>
            <a:picLocks noChangeAspect="1"/>
          </p:cNvPicPr>
          <p:nvPr/>
        </p:nvPicPr>
        <p:blipFill>
          <a:blip r:embed="rId5"/>
          <a:stretch>
            <a:fillRect/>
          </a:stretch>
        </p:blipFill>
        <p:spPr>
          <a:xfrm>
            <a:off x="10926434" y="5371548"/>
            <a:ext cx="627345" cy="62734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EB34A84B-BC73-4747-B036-219B18D98140}"/>
              </a:ext>
            </a:extLst>
          </p:cNvPr>
          <p:cNvPicPr>
            <a:picLocks noChangeAspect="1"/>
          </p:cNvPicPr>
          <p:nvPr/>
        </p:nvPicPr>
        <p:blipFill>
          <a:blip r:embed="rId6"/>
          <a:stretch>
            <a:fillRect/>
          </a:stretch>
        </p:blipFill>
        <p:spPr>
          <a:xfrm>
            <a:off x="6656244" y="5419563"/>
            <a:ext cx="604098" cy="604098"/>
          </a:xfrm>
          <a:prstGeom prst="rect">
            <a:avLst/>
          </a:prstGeom>
        </p:spPr>
      </p:pic>
      <p:sp>
        <p:nvSpPr>
          <p:cNvPr id="28" name="TextBox 27">
            <a:extLst>
              <a:ext uri="{FF2B5EF4-FFF2-40B4-BE49-F238E27FC236}">
                <a16:creationId xmlns:a16="http://schemas.microsoft.com/office/drawing/2014/main" id="{2E33F91C-F70E-4D33-971D-6C2736A94207}"/>
              </a:ext>
            </a:extLst>
          </p:cNvPr>
          <p:cNvSpPr txBox="1"/>
          <p:nvPr/>
        </p:nvSpPr>
        <p:spPr>
          <a:xfrm>
            <a:off x="5478250" y="5377329"/>
            <a:ext cx="1127737"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New</a:t>
            </a:r>
            <a:endParaRPr lang="en-US" sz="3600" dirty="0"/>
          </a:p>
        </p:txBody>
      </p:sp>
      <p:sp>
        <p:nvSpPr>
          <p:cNvPr id="29" name="TextBox 28">
            <a:extLst>
              <a:ext uri="{FF2B5EF4-FFF2-40B4-BE49-F238E27FC236}">
                <a16:creationId xmlns:a16="http://schemas.microsoft.com/office/drawing/2014/main" id="{8F9E3D09-345E-4C97-8045-A0F742277719}"/>
              </a:ext>
            </a:extLst>
          </p:cNvPr>
          <p:cNvSpPr txBox="1"/>
          <p:nvPr/>
        </p:nvSpPr>
        <p:spPr>
          <a:xfrm>
            <a:off x="5514475" y="5977104"/>
            <a:ext cx="2283537" cy="369332"/>
          </a:xfrm>
          <a:prstGeom prst="rect">
            <a:avLst/>
          </a:prstGeom>
          <a:noFill/>
        </p:spPr>
        <p:txBody>
          <a:bodyPr wrap="square">
            <a:spAutoFit/>
          </a:bodyPr>
          <a:lstStyle/>
          <a:p>
            <a:r>
              <a:rPr lang="en-US" dirty="0">
                <a:latin typeface="Fira Sans Extra Condensed"/>
                <a:cs typeface="Calibri" panose="020F0502020204030204" pitchFamily="34" charset="0"/>
              </a:rPr>
              <a:t>Season as testing data</a:t>
            </a:r>
          </a:p>
        </p:txBody>
      </p:sp>
      <p:pic>
        <p:nvPicPr>
          <p:cNvPr id="27" name="Picture 26">
            <a:extLst>
              <a:ext uri="{FF2B5EF4-FFF2-40B4-BE49-F238E27FC236}">
                <a16:creationId xmlns:a16="http://schemas.microsoft.com/office/drawing/2014/main" id="{707618D7-1255-4C2E-97FA-3B17FEA75475}"/>
              </a:ext>
            </a:extLst>
          </p:cNvPr>
          <p:cNvPicPr>
            <a:picLocks noChangeAspect="1"/>
          </p:cNvPicPr>
          <p:nvPr/>
        </p:nvPicPr>
        <p:blipFill>
          <a:blip r:embed="rId7"/>
          <a:stretch>
            <a:fillRect/>
          </a:stretch>
        </p:blipFill>
        <p:spPr>
          <a:xfrm>
            <a:off x="1695236" y="1369151"/>
            <a:ext cx="8801527" cy="2472194"/>
          </a:xfrm>
          <a:prstGeom prst="rect">
            <a:avLst/>
          </a:prstGeom>
        </p:spPr>
      </p:pic>
    </p:spTree>
    <p:extLst>
      <p:ext uri="{BB962C8B-B14F-4D97-AF65-F5344CB8AC3E}">
        <p14:creationId xmlns:p14="http://schemas.microsoft.com/office/powerpoint/2010/main" val="916586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29</a:t>
            </a:fld>
            <a:endParaRPr lang="en-US" dirty="0"/>
          </a:p>
        </p:txBody>
      </p:sp>
      <p:pic>
        <p:nvPicPr>
          <p:cNvPr id="6" name="Picture 5">
            <a:extLst>
              <a:ext uri="{FF2B5EF4-FFF2-40B4-BE49-F238E27FC236}">
                <a16:creationId xmlns:a16="http://schemas.microsoft.com/office/drawing/2014/main" id="{F529717E-8B5F-45CB-BFE8-EEA692F708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411" y="1428750"/>
            <a:ext cx="3200400" cy="2105025"/>
          </a:xfrm>
          <a:prstGeom prst="rect">
            <a:avLst/>
          </a:prstGeom>
          <a:noFill/>
          <a:ln>
            <a:noFill/>
          </a:ln>
        </p:spPr>
      </p:pic>
      <p:sp>
        <p:nvSpPr>
          <p:cNvPr id="9" name="TextBox 8">
            <a:extLst>
              <a:ext uri="{FF2B5EF4-FFF2-40B4-BE49-F238E27FC236}">
                <a16:creationId xmlns:a16="http://schemas.microsoft.com/office/drawing/2014/main" id="{C84EDB3F-CE0A-4FD5-8BD1-894719AC8DE8}"/>
              </a:ext>
            </a:extLst>
          </p:cNvPr>
          <p:cNvSpPr txBox="1"/>
          <p:nvPr/>
        </p:nvSpPr>
        <p:spPr>
          <a:xfrm>
            <a:off x="864185" y="3533775"/>
            <a:ext cx="3110852" cy="276999"/>
          </a:xfrm>
          <a:prstGeom prst="rect">
            <a:avLst/>
          </a:prstGeom>
          <a:noFill/>
        </p:spPr>
        <p:txBody>
          <a:bodyPr wrap="none" rtlCol="0">
            <a:spAutoFit/>
          </a:bodyPr>
          <a:lstStyle/>
          <a:p>
            <a:pPr algn="ctr"/>
            <a:r>
              <a:rPr lang="en-US" sz="1200" dirty="0"/>
              <a:t>Abu Dhabi 2019, accuracy index = 1.368421</a:t>
            </a:r>
          </a:p>
        </p:txBody>
      </p:sp>
      <p:pic>
        <p:nvPicPr>
          <p:cNvPr id="11" name="Picture 10">
            <a:extLst>
              <a:ext uri="{FF2B5EF4-FFF2-40B4-BE49-F238E27FC236}">
                <a16:creationId xmlns:a16="http://schemas.microsoft.com/office/drawing/2014/main" id="{D803CF7B-C8B3-4689-BC9A-9A5CD4D2C7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95905" y="1428750"/>
            <a:ext cx="3200400" cy="1895475"/>
          </a:xfrm>
          <a:prstGeom prst="rect">
            <a:avLst/>
          </a:prstGeom>
          <a:noFill/>
          <a:ln>
            <a:noFill/>
          </a:ln>
        </p:spPr>
      </p:pic>
      <p:sp>
        <p:nvSpPr>
          <p:cNvPr id="13" name="TextBox 12">
            <a:extLst>
              <a:ext uri="{FF2B5EF4-FFF2-40B4-BE49-F238E27FC236}">
                <a16:creationId xmlns:a16="http://schemas.microsoft.com/office/drawing/2014/main" id="{CC6EE8B5-D31F-4082-AE45-4E45C24F8BF0}"/>
              </a:ext>
            </a:extLst>
          </p:cNvPr>
          <p:cNvSpPr txBox="1"/>
          <p:nvPr/>
        </p:nvSpPr>
        <p:spPr>
          <a:xfrm>
            <a:off x="4407941" y="3324225"/>
            <a:ext cx="2976328" cy="276999"/>
          </a:xfrm>
          <a:prstGeom prst="rect">
            <a:avLst/>
          </a:prstGeom>
          <a:noFill/>
        </p:spPr>
        <p:txBody>
          <a:bodyPr wrap="none" rtlCol="0">
            <a:spAutoFit/>
          </a:bodyPr>
          <a:lstStyle/>
          <a:p>
            <a:pPr algn="ctr"/>
            <a:r>
              <a:rPr lang="en-US" sz="1200" dirty="0"/>
              <a:t>Australia 2019, accuracy index = 2.117647</a:t>
            </a:r>
          </a:p>
        </p:txBody>
      </p:sp>
      <p:pic>
        <p:nvPicPr>
          <p:cNvPr id="14" name="Picture 13">
            <a:extLst>
              <a:ext uri="{FF2B5EF4-FFF2-40B4-BE49-F238E27FC236}">
                <a16:creationId xmlns:a16="http://schemas.microsoft.com/office/drawing/2014/main" id="{8DA34F7E-D3A2-4E91-8261-A87C4B51988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72399" y="1428750"/>
            <a:ext cx="3200400" cy="2210435"/>
          </a:xfrm>
          <a:prstGeom prst="rect">
            <a:avLst/>
          </a:prstGeom>
          <a:noFill/>
          <a:ln>
            <a:noFill/>
          </a:ln>
        </p:spPr>
      </p:pic>
      <p:sp>
        <p:nvSpPr>
          <p:cNvPr id="15" name="TextBox 14">
            <a:extLst>
              <a:ext uri="{FF2B5EF4-FFF2-40B4-BE49-F238E27FC236}">
                <a16:creationId xmlns:a16="http://schemas.microsoft.com/office/drawing/2014/main" id="{0E0B326D-5E4A-468C-A86E-4EE55B2D5D76}"/>
              </a:ext>
            </a:extLst>
          </p:cNvPr>
          <p:cNvSpPr txBox="1"/>
          <p:nvPr/>
        </p:nvSpPr>
        <p:spPr>
          <a:xfrm>
            <a:off x="8206299" y="3639185"/>
            <a:ext cx="2532873" cy="276999"/>
          </a:xfrm>
          <a:prstGeom prst="rect">
            <a:avLst/>
          </a:prstGeom>
          <a:noFill/>
        </p:spPr>
        <p:txBody>
          <a:bodyPr wrap="none" rtlCol="0">
            <a:spAutoFit/>
          </a:bodyPr>
          <a:lstStyle/>
          <a:p>
            <a:pPr algn="ctr"/>
            <a:r>
              <a:rPr lang="en-US" sz="1200" dirty="0"/>
              <a:t>Austrian 2019, accuracy index = 2.3</a:t>
            </a:r>
          </a:p>
        </p:txBody>
      </p:sp>
      <p:pic>
        <p:nvPicPr>
          <p:cNvPr id="16" name="Picture 15">
            <a:extLst>
              <a:ext uri="{FF2B5EF4-FFF2-40B4-BE49-F238E27FC236}">
                <a16:creationId xmlns:a16="http://schemas.microsoft.com/office/drawing/2014/main" id="{2EE064C7-E84E-4087-8B81-121FD66E374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64185" y="4049300"/>
            <a:ext cx="3200400" cy="1790700"/>
          </a:xfrm>
          <a:prstGeom prst="rect">
            <a:avLst/>
          </a:prstGeom>
          <a:noFill/>
          <a:ln>
            <a:noFill/>
          </a:ln>
        </p:spPr>
      </p:pic>
      <p:sp>
        <p:nvSpPr>
          <p:cNvPr id="17" name="TextBox 16">
            <a:extLst>
              <a:ext uri="{FF2B5EF4-FFF2-40B4-BE49-F238E27FC236}">
                <a16:creationId xmlns:a16="http://schemas.microsoft.com/office/drawing/2014/main" id="{8423C467-AB0A-41F9-9261-39FFC2677842}"/>
              </a:ext>
            </a:extLst>
          </p:cNvPr>
          <p:cNvSpPr txBox="1"/>
          <p:nvPr/>
        </p:nvSpPr>
        <p:spPr>
          <a:xfrm>
            <a:off x="1039123" y="5840000"/>
            <a:ext cx="2850524" cy="276999"/>
          </a:xfrm>
          <a:prstGeom prst="rect">
            <a:avLst/>
          </a:prstGeom>
          <a:noFill/>
        </p:spPr>
        <p:txBody>
          <a:bodyPr wrap="none" rtlCol="0">
            <a:spAutoFit/>
          </a:bodyPr>
          <a:lstStyle/>
          <a:p>
            <a:pPr algn="ctr"/>
            <a:r>
              <a:rPr lang="en-US" sz="1200" dirty="0"/>
              <a:t>Azerbaijan 2019, accuracy index = 1.125</a:t>
            </a:r>
          </a:p>
        </p:txBody>
      </p:sp>
      <p:pic>
        <p:nvPicPr>
          <p:cNvPr id="18" name="Picture 17">
            <a:extLst>
              <a:ext uri="{FF2B5EF4-FFF2-40B4-BE49-F238E27FC236}">
                <a16:creationId xmlns:a16="http://schemas.microsoft.com/office/drawing/2014/main" id="{20A0433F-132D-4215-89B6-D12E17810BF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295905" y="4011974"/>
            <a:ext cx="3200400" cy="2105025"/>
          </a:xfrm>
          <a:prstGeom prst="rect">
            <a:avLst/>
          </a:prstGeom>
          <a:noFill/>
          <a:ln>
            <a:noFill/>
          </a:ln>
        </p:spPr>
      </p:pic>
      <p:sp>
        <p:nvSpPr>
          <p:cNvPr id="19" name="TextBox 18">
            <a:extLst>
              <a:ext uri="{FF2B5EF4-FFF2-40B4-BE49-F238E27FC236}">
                <a16:creationId xmlns:a16="http://schemas.microsoft.com/office/drawing/2014/main" id="{831E7567-F0EC-4F25-B599-1A02DC8C4442}"/>
              </a:ext>
            </a:extLst>
          </p:cNvPr>
          <p:cNvSpPr txBox="1"/>
          <p:nvPr/>
        </p:nvSpPr>
        <p:spPr>
          <a:xfrm>
            <a:off x="4426375" y="6132007"/>
            <a:ext cx="2939459" cy="276999"/>
          </a:xfrm>
          <a:prstGeom prst="rect">
            <a:avLst/>
          </a:prstGeom>
          <a:noFill/>
        </p:spPr>
        <p:txBody>
          <a:bodyPr wrap="none" rtlCol="0">
            <a:spAutoFit/>
          </a:bodyPr>
          <a:lstStyle/>
          <a:p>
            <a:pPr algn="ctr"/>
            <a:r>
              <a:rPr lang="en-US" sz="1200" dirty="0"/>
              <a:t>Bahrain 2019, accuracy index = 3.578947</a:t>
            </a:r>
          </a:p>
        </p:txBody>
      </p:sp>
      <p:pic>
        <p:nvPicPr>
          <p:cNvPr id="20" name="Picture 19">
            <a:extLst>
              <a:ext uri="{FF2B5EF4-FFF2-40B4-BE49-F238E27FC236}">
                <a16:creationId xmlns:a16="http://schemas.microsoft.com/office/drawing/2014/main" id="{A3E8FC37-DFF0-45DE-8F65-16A0EC70019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772399" y="3949300"/>
            <a:ext cx="3200400" cy="2000250"/>
          </a:xfrm>
          <a:prstGeom prst="rect">
            <a:avLst/>
          </a:prstGeom>
          <a:noFill/>
          <a:ln>
            <a:noFill/>
          </a:ln>
        </p:spPr>
      </p:pic>
      <p:sp>
        <p:nvSpPr>
          <p:cNvPr id="21" name="TextBox 20">
            <a:extLst>
              <a:ext uri="{FF2B5EF4-FFF2-40B4-BE49-F238E27FC236}">
                <a16:creationId xmlns:a16="http://schemas.microsoft.com/office/drawing/2014/main" id="{D09DEF60-C7AE-4B3B-961F-DA82B8AC1EF6}"/>
              </a:ext>
            </a:extLst>
          </p:cNvPr>
          <p:cNvSpPr txBox="1"/>
          <p:nvPr/>
        </p:nvSpPr>
        <p:spPr>
          <a:xfrm>
            <a:off x="8384938" y="5933892"/>
            <a:ext cx="2354234" cy="276999"/>
          </a:xfrm>
          <a:prstGeom prst="rect">
            <a:avLst/>
          </a:prstGeom>
          <a:noFill/>
        </p:spPr>
        <p:txBody>
          <a:bodyPr wrap="none" rtlCol="0">
            <a:spAutoFit/>
          </a:bodyPr>
          <a:lstStyle/>
          <a:p>
            <a:pPr algn="ctr"/>
            <a:r>
              <a:rPr lang="en-US" sz="1200" dirty="0"/>
              <a:t>Belgian 2019, accuracy index = 3</a:t>
            </a:r>
          </a:p>
        </p:txBody>
      </p:sp>
    </p:spTree>
    <p:extLst>
      <p:ext uri="{BB962C8B-B14F-4D97-AF65-F5344CB8AC3E}">
        <p14:creationId xmlns:p14="http://schemas.microsoft.com/office/powerpoint/2010/main" val="992271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a:bodyPr>
          <a:lstStyle/>
          <a:p>
            <a:r>
              <a:rPr lang="en-US" sz="6600" cap="all" dirty="0"/>
              <a:t>General Background</a:t>
            </a:r>
          </a:p>
        </p:txBody>
      </p:sp>
      <p:pic>
        <p:nvPicPr>
          <p:cNvPr id="10" name="Picture 9" descr="Race cars on a track&#10;&#10;Description automatically generated with medium confidence">
            <a:extLst>
              <a:ext uri="{FF2B5EF4-FFF2-40B4-BE49-F238E27FC236}">
                <a16:creationId xmlns:a16="http://schemas.microsoft.com/office/drawing/2014/main" id="{A9DEC35E-4A2C-4FCF-BEBC-0028A40B2F47}"/>
              </a:ext>
            </a:extLst>
          </p:cNvPr>
          <p:cNvPicPr>
            <a:picLocks noChangeAspect="1"/>
          </p:cNvPicPr>
          <p:nvPr/>
        </p:nvPicPr>
        <p:blipFill>
          <a:blip r:embed="rId3">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3CB56337-4F65-4758-B4DB-A46EC1C2C566}"/>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78030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30</a:t>
            </a:fld>
            <a:endParaRPr lang="en-US" dirty="0"/>
          </a:p>
        </p:txBody>
      </p:sp>
      <p:sp>
        <p:nvSpPr>
          <p:cNvPr id="9" name="TextBox 8">
            <a:extLst>
              <a:ext uri="{FF2B5EF4-FFF2-40B4-BE49-F238E27FC236}">
                <a16:creationId xmlns:a16="http://schemas.microsoft.com/office/drawing/2014/main" id="{C84EDB3F-CE0A-4FD5-8BD1-894719AC8DE8}"/>
              </a:ext>
            </a:extLst>
          </p:cNvPr>
          <p:cNvSpPr txBox="1"/>
          <p:nvPr/>
        </p:nvSpPr>
        <p:spPr>
          <a:xfrm>
            <a:off x="1138990" y="3219450"/>
            <a:ext cx="2650789" cy="276999"/>
          </a:xfrm>
          <a:prstGeom prst="rect">
            <a:avLst/>
          </a:prstGeom>
          <a:noFill/>
        </p:spPr>
        <p:txBody>
          <a:bodyPr wrap="none" rtlCol="0">
            <a:spAutoFit/>
          </a:bodyPr>
          <a:lstStyle/>
          <a:p>
            <a:pPr algn="ctr"/>
            <a:r>
              <a:rPr lang="en-US" sz="1200" dirty="0"/>
              <a:t>Brazilian 2019, accuracy index = 3.75</a:t>
            </a:r>
          </a:p>
        </p:txBody>
      </p:sp>
      <p:sp>
        <p:nvSpPr>
          <p:cNvPr id="13" name="TextBox 12">
            <a:extLst>
              <a:ext uri="{FF2B5EF4-FFF2-40B4-BE49-F238E27FC236}">
                <a16:creationId xmlns:a16="http://schemas.microsoft.com/office/drawing/2014/main" id="{CC6EE8B5-D31F-4082-AE45-4E45C24F8BF0}"/>
              </a:ext>
            </a:extLst>
          </p:cNvPr>
          <p:cNvSpPr txBox="1"/>
          <p:nvPr/>
        </p:nvSpPr>
        <p:spPr>
          <a:xfrm>
            <a:off x="4774236" y="3320826"/>
            <a:ext cx="2288512" cy="276999"/>
          </a:xfrm>
          <a:prstGeom prst="rect">
            <a:avLst/>
          </a:prstGeom>
          <a:noFill/>
        </p:spPr>
        <p:txBody>
          <a:bodyPr wrap="none" rtlCol="0">
            <a:spAutoFit/>
          </a:bodyPr>
          <a:lstStyle/>
          <a:p>
            <a:pPr algn="ctr"/>
            <a:r>
              <a:rPr lang="en-US" sz="1200" dirty="0"/>
              <a:t>British 2019, accuracy index = 2</a:t>
            </a:r>
          </a:p>
        </p:txBody>
      </p:sp>
      <p:sp>
        <p:nvSpPr>
          <p:cNvPr id="15" name="TextBox 14">
            <a:extLst>
              <a:ext uri="{FF2B5EF4-FFF2-40B4-BE49-F238E27FC236}">
                <a16:creationId xmlns:a16="http://schemas.microsoft.com/office/drawing/2014/main" id="{0E0B326D-5E4A-468C-A86E-4EE55B2D5D76}"/>
              </a:ext>
            </a:extLst>
          </p:cNvPr>
          <p:cNvSpPr txBox="1"/>
          <p:nvPr/>
        </p:nvSpPr>
        <p:spPr>
          <a:xfrm>
            <a:off x="8072628" y="3445464"/>
            <a:ext cx="2858155" cy="276999"/>
          </a:xfrm>
          <a:prstGeom prst="rect">
            <a:avLst/>
          </a:prstGeom>
          <a:noFill/>
        </p:spPr>
        <p:txBody>
          <a:bodyPr wrap="none" rtlCol="0">
            <a:spAutoFit/>
          </a:bodyPr>
          <a:lstStyle/>
          <a:p>
            <a:pPr algn="ctr"/>
            <a:r>
              <a:rPr lang="en-US" sz="1200" dirty="0"/>
              <a:t>Canada 2019, accuracy index = 1.66667</a:t>
            </a:r>
          </a:p>
        </p:txBody>
      </p:sp>
      <p:sp>
        <p:nvSpPr>
          <p:cNvPr id="17" name="TextBox 16">
            <a:extLst>
              <a:ext uri="{FF2B5EF4-FFF2-40B4-BE49-F238E27FC236}">
                <a16:creationId xmlns:a16="http://schemas.microsoft.com/office/drawing/2014/main" id="{8423C467-AB0A-41F9-9261-39FFC2677842}"/>
              </a:ext>
            </a:extLst>
          </p:cNvPr>
          <p:cNvSpPr txBox="1"/>
          <p:nvPr/>
        </p:nvSpPr>
        <p:spPr>
          <a:xfrm>
            <a:off x="1007393" y="5962650"/>
            <a:ext cx="2970365" cy="276999"/>
          </a:xfrm>
          <a:prstGeom prst="rect">
            <a:avLst/>
          </a:prstGeom>
          <a:noFill/>
        </p:spPr>
        <p:txBody>
          <a:bodyPr wrap="none" rtlCol="0">
            <a:spAutoFit/>
          </a:bodyPr>
          <a:lstStyle/>
          <a:p>
            <a:pPr algn="ctr"/>
            <a:r>
              <a:rPr lang="en-US" sz="1200" dirty="0"/>
              <a:t>Chinese 2019, accuracy index = 1.888889</a:t>
            </a:r>
          </a:p>
        </p:txBody>
      </p:sp>
      <p:sp>
        <p:nvSpPr>
          <p:cNvPr id="19" name="TextBox 18">
            <a:extLst>
              <a:ext uri="{FF2B5EF4-FFF2-40B4-BE49-F238E27FC236}">
                <a16:creationId xmlns:a16="http://schemas.microsoft.com/office/drawing/2014/main" id="{831E7567-F0EC-4F25-B599-1A02DC8C4442}"/>
              </a:ext>
            </a:extLst>
          </p:cNvPr>
          <p:cNvSpPr txBox="1"/>
          <p:nvPr/>
        </p:nvSpPr>
        <p:spPr>
          <a:xfrm>
            <a:off x="4448762" y="6072391"/>
            <a:ext cx="2939459" cy="276999"/>
          </a:xfrm>
          <a:prstGeom prst="rect">
            <a:avLst/>
          </a:prstGeom>
          <a:noFill/>
        </p:spPr>
        <p:txBody>
          <a:bodyPr wrap="none" rtlCol="0">
            <a:spAutoFit/>
          </a:bodyPr>
          <a:lstStyle/>
          <a:p>
            <a:pPr algn="ctr"/>
            <a:r>
              <a:rPr lang="en-US" sz="1200" dirty="0"/>
              <a:t>French 2019, accuracy index = 2.210526</a:t>
            </a:r>
          </a:p>
        </p:txBody>
      </p:sp>
      <p:sp>
        <p:nvSpPr>
          <p:cNvPr id="21" name="TextBox 20">
            <a:extLst>
              <a:ext uri="{FF2B5EF4-FFF2-40B4-BE49-F238E27FC236}">
                <a16:creationId xmlns:a16="http://schemas.microsoft.com/office/drawing/2014/main" id="{D09DEF60-C7AE-4B3B-961F-DA82B8AC1EF6}"/>
              </a:ext>
            </a:extLst>
          </p:cNvPr>
          <p:cNvSpPr txBox="1"/>
          <p:nvPr/>
        </p:nvSpPr>
        <p:spPr>
          <a:xfrm>
            <a:off x="7950414" y="6101149"/>
            <a:ext cx="3102581" cy="276999"/>
          </a:xfrm>
          <a:prstGeom prst="rect">
            <a:avLst/>
          </a:prstGeom>
          <a:noFill/>
        </p:spPr>
        <p:txBody>
          <a:bodyPr wrap="none" rtlCol="0">
            <a:spAutoFit/>
          </a:bodyPr>
          <a:lstStyle/>
          <a:p>
            <a:pPr algn="ctr"/>
            <a:r>
              <a:rPr lang="en-US" sz="1200" dirty="0"/>
              <a:t>Hungarian 2019, accuracy index = 1.894737</a:t>
            </a:r>
          </a:p>
        </p:txBody>
      </p:sp>
      <p:pic>
        <p:nvPicPr>
          <p:cNvPr id="22" name="Picture 21">
            <a:extLst>
              <a:ext uri="{FF2B5EF4-FFF2-40B4-BE49-F238E27FC236}">
                <a16:creationId xmlns:a16="http://schemas.microsoft.com/office/drawing/2014/main" id="{93E1820D-BB94-4D4E-BE50-24A1305506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4185" y="1428750"/>
            <a:ext cx="3200400" cy="1790700"/>
          </a:xfrm>
          <a:prstGeom prst="rect">
            <a:avLst/>
          </a:prstGeom>
          <a:noFill/>
          <a:ln>
            <a:noFill/>
          </a:ln>
        </p:spPr>
      </p:pic>
      <p:pic>
        <p:nvPicPr>
          <p:cNvPr id="23" name="Picture 22">
            <a:extLst>
              <a:ext uri="{FF2B5EF4-FFF2-40B4-BE49-F238E27FC236}">
                <a16:creationId xmlns:a16="http://schemas.microsoft.com/office/drawing/2014/main" id="{B260D2DE-AF62-4DE7-BCEB-1DD1018868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18292" y="1410343"/>
            <a:ext cx="3200400" cy="1895475"/>
          </a:xfrm>
          <a:prstGeom prst="rect">
            <a:avLst/>
          </a:prstGeom>
          <a:noFill/>
          <a:ln>
            <a:noFill/>
          </a:ln>
        </p:spPr>
      </p:pic>
      <p:pic>
        <p:nvPicPr>
          <p:cNvPr id="24" name="Picture 23">
            <a:extLst>
              <a:ext uri="{FF2B5EF4-FFF2-40B4-BE49-F238E27FC236}">
                <a16:creationId xmlns:a16="http://schemas.microsoft.com/office/drawing/2014/main" id="{41364769-BF90-4473-B77D-31B99B483AB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901506" y="1410343"/>
            <a:ext cx="3200400" cy="2000250"/>
          </a:xfrm>
          <a:prstGeom prst="rect">
            <a:avLst/>
          </a:prstGeom>
          <a:noFill/>
          <a:ln>
            <a:noFill/>
          </a:ln>
        </p:spPr>
      </p:pic>
      <p:pic>
        <p:nvPicPr>
          <p:cNvPr id="25" name="Picture 24">
            <a:extLst>
              <a:ext uri="{FF2B5EF4-FFF2-40B4-BE49-F238E27FC236}">
                <a16:creationId xmlns:a16="http://schemas.microsoft.com/office/drawing/2014/main" id="{C226DA56-5C74-4B7D-831F-E47CE00C243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92376" y="3962400"/>
            <a:ext cx="3200400" cy="2000250"/>
          </a:xfrm>
          <a:prstGeom prst="rect">
            <a:avLst/>
          </a:prstGeom>
          <a:noFill/>
          <a:ln>
            <a:noFill/>
          </a:ln>
        </p:spPr>
      </p:pic>
      <p:pic>
        <p:nvPicPr>
          <p:cNvPr id="26" name="Picture 25">
            <a:extLst>
              <a:ext uri="{FF2B5EF4-FFF2-40B4-BE49-F238E27FC236}">
                <a16:creationId xmlns:a16="http://schemas.microsoft.com/office/drawing/2014/main" id="{9B269E12-C609-4C0A-917C-10B11032BF0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18292" y="3967366"/>
            <a:ext cx="3200400" cy="2105025"/>
          </a:xfrm>
          <a:prstGeom prst="rect">
            <a:avLst/>
          </a:prstGeom>
          <a:noFill/>
          <a:ln>
            <a:noFill/>
          </a:ln>
        </p:spPr>
      </p:pic>
      <p:pic>
        <p:nvPicPr>
          <p:cNvPr id="27" name="Picture 26">
            <a:extLst>
              <a:ext uri="{FF2B5EF4-FFF2-40B4-BE49-F238E27FC236}">
                <a16:creationId xmlns:a16="http://schemas.microsoft.com/office/drawing/2014/main" id="{A6E0AC41-4361-43CF-AB1F-EBE8E69C15A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901506" y="3962400"/>
            <a:ext cx="3200400" cy="2105025"/>
          </a:xfrm>
          <a:prstGeom prst="rect">
            <a:avLst/>
          </a:prstGeom>
          <a:noFill/>
          <a:ln>
            <a:noFill/>
          </a:ln>
        </p:spPr>
      </p:pic>
    </p:spTree>
    <p:extLst>
      <p:ext uri="{BB962C8B-B14F-4D97-AF65-F5344CB8AC3E}">
        <p14:creationId xmlns:p14="http://schemas.microsoft.com/office/powerpoint/2010/main" val="573381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31</a:t>
            </a:fld>
            <a:endParaRPr lang="en-US" dirty="0"/>
          </a:p>
        </p:txBody>
      </p:sp>
      <p:sp>
        <p:nvSpPr>
          <p:cNvPr id="9" name="TextBox 8">
            <a:extLst>
              <a:ext uri="{FF2B5EF4-FFF2-40B4-BE49-F238E27FC236}">
                <a16:creationId xmlns:a16="http://schemas.microsoft.com/office/drawing/2014/main" id="{C84EDB3F-CE0A-4FD5-8BD1-894719AC8DE8}"/>
              </a:ext>
            </a:extLst>
          </p:cNvPr>
          <p:cNvSpPr txBox="1"/>
          <p:nvPr/>
        </p:nvSpPr>
        <p:spPr>
          <a:xfrm>
            <a:off x="1101102" y="3320826"/>
            <a:ext cx="2851165" cy="276999"/>
          </a:xfrm>
          <a:prstGeom prst="rect">
            <a:avLst/>
          </a:prstGeom>
          <a:noFill/>
        </p:spPr>
        <p:txBody>
          <a:bodyPr wrap="none" rtlCol="0">
            <a:spAutoFit/>
          </a:bodyPr>
          <a:lstStyle/>
          <a:p>
            <a:pPr algn="ctr"/>
            <a:r>
              <a:rPr lang="en-US" sz="1200" dirty="0"/>
              <a:t>Italian 2019, accuracy index = 2.588235</a:t>
            </a:r>
          </a:p>
        </p:txBody>
      </p:sp>
      <p:sp>
        <p:nvSpPr>
          <p:cNvPr id="13" name="TextBox 12">
            <a:extLst>
              <a:ext uri="{FF2B5EF4-FFF2-40B4-BE49-F238E27FC236}">
                <a16:creationId xmlns:a16="http://schemas.microsoft.com/office/drawing/2014/main" id="{CC6EE8B5-D31F-4082-AE45-4E45C24F8BF0}"/>
              </a:ext>
            </a:extLst>
          </p:cNvPr>
          <p:cNvSpPr txBox="1"/>
          <p:nvPr/>
        </p:nvSpPr>
        <p:spPr>
          <a:xfrm>
            <a:off x="4753138" y="3320825"/>
            <a:ext cx="2488887" cy="276999"/>
          </a:xfrm>
          <a:prstGeom prst="rect">
            <a:avLst/>
          </a:prstGeom>
          <a:noFill/>
        </p:spPr>
        <p:txBody>
          <a:bodyPr wrap="none" rtlCol="0">
            <a:spAutoFit/>
          </a:bodyPr>
          <a:lstStyle/>
          <a:p>
            <a:pPr algn="ctr"/>
            <a:r>
              <a:rPr lang="en-US" sz="1200" dirty="0"/>
              <a:t>Japanese 2019, accuracy index = 2</a:t>
            </a:r>
          </a:p>
        </p:txBody>
      </p:sp>
      <p:sp>
        <p:nvSpPr>
          <p:cNvPr id="15" name="TextBox 14">
            <a:extLst>
              <a:ext uri="{FF2B5EF4-FFF2-40B4-BE49-F238E27FC236}">
                <a16:creationId xmlns:a16="http://schemas.microsoft.com/office/drawing/2014/main" id="{0E0B326D-5E4A-468C-A86E-4EE55B2D5D76}"/>
              </a:ext>
            </a:extLst>
          </p:cNvPr>
          <p:cNvSpPr txBox="1"/>
          <p:nvPr/>
        </p:nvSpPr>
        <p:spPr>
          <a:xfrm>
            <a:off x="8069848" y="3429000"/>
            <a:ext cx="2969788" cy="276999"/>
          </a:xfrm>
          <a:prstGeom prst="rect">
            <a:avLst/>
          </a:prstGeom>
          <a:noFill/>
        </p:spPr>
        <p:txBody>
          <a:bodyPr wrap="none" rtlCol="0">
            <a:spAutoFit/>
          </a:bodyPr>
          <a:lstStyle/>
          <a:p>
            <a:pPr algn="ctr"/>
            <a:r>
              <a:rPr lang="en-US" sz="1200" dirty="0"/>
              <a:t>Mexican 2019, accuracy index = 1.777778</a:t>
            </a:r>
          </a:p>
        </p:txBody>
      </p:sp>
      <p:sp>
        <p:nvSpPr>
          <p:cNvPr id="17" name="TextBox 16">
            <a:extLst>
              <a:ext uri="{FF2B5EF4-FFF2-40B4-BE49-F238E27FC236}">
                <a16:creationId xmlns:a16="http://schemas.microsoft.com/office/drawing/2014/main" id="{8423C467-AB0A-41F9-9261-39FFC2677842}"/>
              </a:ext>
            </a:extLst>
          </p:cNvPr>
          <p:cNvSpPr txBox="1"/>
          <p:nvPr/>
        </p:nvSpPr>
        <p:spPr>
          <a:xfrm>
            <a:off x="1041501" y="6101148"/>
            <a:ext cx="2970365" cy="276999"/>
          </a:xfrm>
          <a:prstGeom prst="rect">
            <a:avLst/>
          </a:prstGeom>
          <a:noFill/>
        </p:spPr>
        <p:txBody>
          <a:bodyPr wrap="none" rtlCol="0">
            <a:spAutoFit/>
          </a:bodyPr>
          <a:lstStyle/>
          <a:p>
            <a:pPr algn="ctr"/>
            <a:r>
              <a:rPr lang="it-IT" sz="1200" dirty="0"/>
              <a:t>Monaco 2019, accuracy index = 2.210526</a:t>
            </a:r>
            <a:endParaRPr lang="en-US" sz="1200" dirty="0"/>
          </a:p>
        </p:txBody>
      </p:sp>
      <p:sp>
        <p:nvSpPr>
          <p:cNvPr id="19" name="TextBox 18">
            <a:extLst>
              <a:ext uri="{FF2B5EF4-FFF2-40B4-BE49-F238E27FC236}">
                <a16:creationId xmlns:a16="http://schemas.microsoft.com/office/drawing/2014/main" id="{831E7567-F0EC-4F25-B599-1A02DC8C4442}"/>
              </a:ext>
            </a:extLst>
          </p:cNvPr>
          <p:cNvSpPr txBox="1"/>
          <p:nvPr/>
        </p:nvSpPr>
        <p:spPr>
          <a:xfrm>
            <a:off x="4527851" y="5659712"/>
            <a:ext cx="2939459" cy="276999"/>
          </a:xfrm>
          <a:prstGeom prst="rect">
            <a:avLst/>
          </a:prstGeom>
          <a:noFill/>
        </p:spPr>
        <p:txBody>
          <a:bodyPr wrap="none" rtlCol="0">
            <a:spAutoFit/>
          </a:bodyPr>
          <a:lstStyle/>
          <a:p>
            <a:pPr algn="ctr"/>
            <a:r>
              <a:rPr lang="en-US" sz="1200" dirty="0"/>
              <a:t>Russian 2019, accuracy index = 1.866667</a:t>
            </a:r>
          </a:p>
        </p:txBody>
      </p:sp>
      <p:sp>
        <p:nvSpPr>
          <p:cNvPr id="21" name="TextBox 20">
            <a:extLst>
              <a:ext uri="{FF2B5EF4-FFF2-40B4-BE49-F238E27FC236}">
                <a16:creationId xmlns:a16="http://schemas.microsoft.com/office/drawing/2014/main" id="{D09DEF60-C7AE-4B3B-961F-DA82B8AC1EF6}"/>
              </a:ext>
            </a:extLst>
          </p:cNvPr>
          <p:cNvSpPr txBox="1"/>
          <p:nvPr/>
        </p:nvSpPr>
        <p:spPr>
          <a:xfrm>
            <a:off x="8003451" y="5912632"/>
            <a:ext cx="3102581" cy="276999"/>
          </a:xfrm>
          <a:prstGeom prst="rect">
            <a:avLst/>
          </a:prstGeom>
          <a:noFill/>
        </p:spPr>
        <p:txBody>
          <a:bodyPr wrap="none" rtlCol="0">
            <a:spAutoFit/>
          </a:bodyPr>
          <a:lstStyle/>
          <a:p>
            <a:pPr algn="ctr"/>
            <a:r>
              <a:rPr lang="en-US" sz="1200" dirty="0"/>
              <a:t>Singapore 2019, accuracy index = 1.882353</a:t>
            </a:r>
          </a:p>
        </p:txBody>
      </p:sp>
      <p:pic>
        <p:nvPicPr>
          <p:cNvPr id="16" name="Picture 15">
            <a:extLst>
              <a:ext uri="{FF2B5EF4-FFF2-40B4-BE49-F238E27FC236}">
                <a16:creationId xmlns:a16="http://schemas.microsoft.com/office/drawing/2014/main" id="{3EE8AB46-4B99-4CA5-ADF1-71FC775DEE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26485" y="1410342"/>
            <a:ext cx="3200400" cy="1895475"/>
          </a:xfrm>
          <a:prstGeom prst="rect">
            <a:avLst/>
          </a:prstGeom>
          <a:noFill/>
          <a:ln>
            <a:noFill/>
          </a:ln>
        </p:spPr>
      </p:pic>
      <p:pic>
        <p:nvPicPr>
          <p:cNvPr id="18" name="Picture 17">
            <a:extLst>
              <a:ext uri="{FF2B5EF4-FFF2-40B4-BE49-F238E27FC236}">
                <a16:creationId xmlns:a16="http://schemas.microsoft.com/office/drawing/2014/main" id="{FB7798C2-2984-42C9-82EF-8649C2DC36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97382" y="1412247"/>
            <a:ext cx="3200400" cy="1893570"/>
          </a:xfrm>
          <a:prstGeom prst="rect">
            <a:avLst/>
          </a:prstGeom>
          <a:noFill/>
          <a:ln>
            <a:noFill/>
          </a:ln>
        </p:spPr>
      </p:pic>
      <p:pic>
        <p:nvPicPr>
          <p:cNvPr id="20" name="Picture 19">
            <a:extLst>
              <a:ext uri="{FF2B5EF4-FFF2-40B4-BE49-F238E27FC236}">
                <a16:creationId xmlns:a16="http://schemas.microsoft.com/office/drawing/2014/main" id="{32B4BE57-C230-4E98-8102-183653DE7A3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954542" y="1408865"/>
            <a:ext cx="3200400" cy="1998980"/>
          </a:xfrm>
          <a:prstGeom prst="rect">
            <a:avLst/>
          </a:prstGeom>
          <a:noFill/>
          <a:ln>
            <a:noFill/>
          </a:ln>
        </p:spPr>
      </p:pic>
      <p:pic>
        <p:nvPicPr>
          <p:cNvPr id="28" name="Picture 27">
            <a:extLst>
              <a:ext uri="{FF2B5EF4-FFF2-40B4-BE49-F238E27FC236}">
                <a16:creationId xmlns:a16="http://schemas.microsoft.com/office/drawing/2014/main" id="{FD623E57-70B8-4C4D-B431-E31BD4D7363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7053" y="3963670"/>
            <a:ext cx="3200400" cy="2103755"/>
          </a:xfrm>
          <a:prstGeom prst="rect">
            <a:avLst/>
          </a:prstGeom>
          <a:noFill/>
          <a:ln>
            <a:noFill/>
          </a:ln>
        </p:spPr>
      </p:pic>
      <p:pic>
        <p:nvPicPr>
          <p:cNvPr id="29" name="Picture 28">
            <a:extLst>
              <a:ext uri="{FF2B5EF4-FFF2-40B4-BE49-F238E27FC236}">
                <a16:creationId xmlns:a16="http://schemas.microsoft.com/office/drawing/2014/main" id="{A74C1344-BDC8-47E9-8F05-DBC4079FADD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97381" y="3975692"/>
            <a:ext cx="3200400" cy="1684020"/>
          </a:xfrm>
          <a:prstGeom prst="rect">
            <a:avLst/>
          </a:prstGeom>
          <a:noFill/>
          <a:ln>
            <a:noFill/>
          </a:ln>
        </p:spPr>
      </p:pic>
      <p:pic>
        <p:nvPicPr>
          <p:cNvPr id="30" name="Picture 29">
            <a:extLst>
              <a:ext uri="{FF2B5EF4-FFF2-40B4-BE49-F238E27FC236}">
                <a16:creationId xmlns:a16="http://schemas.microsoft.com/office/drawing/2014/main" id="{76468FE8-B704-4F0C-98A4-C1483C83F4D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954542" y="3983830"/>
            <a:ext cx="3200400" cy="1893570"/>
          </a:xfrm>
          <a:prstGeom prst="rect">
            <a:avLst/>
          </a:prstGeom>
          <a:noFill/>
          <a:ln>
            <a:noFill/>
          </a:ln>
        </p:spPr>
      </p:pic>
    </p:spTree>
    <p:extLst>
      <p:ext uri="{BB962C8B-B14F-4D97-AF65-F5344CB8AC3E}">
        <p14:creationId xmlns:p14="http://schemas.microsoft.com/office/powerpoint/2010/main" val="586080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32</a:t>
            </a:fld>
            <a:endParaRPr lang="en-US" dirty="0"/>
          </a:p>
        </p:txBody>
      </p:sp>
      <p:sp>
        <p:nvSpPr>
          <p:cNvPr id="9" name="TextBox 8">
            <a:extLst>
              <a:ext uri="{FF2B5EF4-FFF2-40B4-BE49-F238E27FC236}">
                <a16:creationId xmlns:a16="http://schemas.microsoft.com/office/drawing/2014/main" id="{C84EDB3F-CE0A-4FD5-8BD1-894719AC8DE8}"/>
              </a:ext>
            </a:extLst>
          </p:cNvPr>
          <p:cNvSpPr txBox="1"/>
          <p:nvPr/>
        </p:nvSpPr>
        <p:spPr>
          <a:xfrm>
            <a:off x="1476387" y="3876797"/>
            <a:ext cx="2971968" cy="276999"/>
          </a:xfrm>
          <a:prstGeom prst="rect">
            <a:avLst/>
          </a:prstGeom>
          <a:noFill/>
        </p:spPr>
        <p:txBody>
          <a:bodyPr wrap="none" rtlCol="0">
            <a:spAutoFit/>
          </a:bodyPr>
          <a:lstStyle/>
          <a:p>
            <a:pPr algn="ctr"/>
            <a:r>
              <a:rPr lang="en-US" sz="1200" dirty="0"/>
              <a:t>Spanish 2019, accuracy index = 1.222222</a:t>
            </a:r>
          </a:p>
        </p:txBody>
      </p:sp>
      <p:sp>
        <p:nvSpPr>
          <p:cNvPr id="13" name="TextBox 12">
            <a:extLst>
              <a:ext uri="{FF2B5EF4-FFF2-40B4-BE49-F238E27FC236}">
                <a16:creationId xmlns:a16="http://schemas.microsoft.com/office/drawing/2014/main" id="{CC6EE8B5-D31F-4082-AE45-4E45C24F8BF0}"/>
              </a:ext>
            </a:extLst>
          </p:cNvPr>
          <p:cNvSpPr txBox="1"/>
          <p:nvPr/>
        </p:nvSpPr>
        <p:spPr>
          <a:xfrm>
            <a:off x="4830951" y="3964871"/>
            <a:ext cx="3301417" cy="276999"/>
          </a:xfrm>
          <a:prstGeom prst="rect">
            <a:avLst/>
          </a:prstGeom>
          <a:noFill/>
        </p:spPr>
        <p:txBody>
          <a:bodyPr wrap="none" rtlCol="0">
            <a:spAutoFit/>
          </a:bodyPr>
          <a:lstStyle/>
          <a:p>
            <a:pPr algn="ctr"/>
            <a:r>
              <a:rPr lang="en-US" sz="1200" dirty="0"/>
              <a:t>United States 2019, accuracy index = 2.111111</a:t>
            </a:r>
          </a:p>
        </p:txBody>
      </p:sp>
      <p:pic>
        <p:nvPicPr>
          <p:cNvPr id="22" name="Picture 21">
            <a:extLst>
              <a:ext uri="{FF2B5EF4-FFF2-40B4-BE49-F238E27FC236}">
                <a16:creationId xmlns:a16="http://schemas.microsoft.com/office/drawing/2014/main" id="{E924C20D-6528-40CD-98F7-9AEC02BF90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601" y="1874963"/>
            <a:ext cx="3200400" cy="1998980"/>
          </a:xfrm>
          <a:prstGeom prst="rect">
            <a:avLst/>
          </a:prstGeom>
          <a:noFill/>
          <a:ln>
            <a:noFill/>
          </a:ln>
        </p:spPr>
      </p:pic>
      <p:pic>
        <p:nvPicPr>
          <p:cNvPr id="23" name="Picture 22">
            <a:extLst>
              <a:ext uri="{FF2B5EF4-FFF2-40B4-BE49-F238E27FC236}">
                <a16:creationId xmlns:a16="http://schemas.microsoft.com/office/drawing/2014/main" id="{17D1B374-3909-4BB4-B2D1-CD4F5D3FE0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81460" y="1928695"/>
            <a:ext cx="3200400" cy="1998980"/>
          </a:xfrm>
          <a:prstGeom prst="rect">
            <a:avLst/>
          </a:prstGeom>
          <a:noFill/>
          <a:ln>
            <a:noFill/>
          </a:ln>
        </p:spPr>
      </p:pic>
      <p:sp>
        <p:nvSpPr>
          <p:cNvPr id="24" name="TextBox 23">
            <a:extLst>
              <a:ext uri="{FF2B5EF4-FFF2-40B4-BE49-F238E27FC236}">
                <a16:creationId xmlns:a16="http://schemas.microsoft.com/office/drawing/2014/main" id="{0D6FD2A2-08DF-4900-A67A-0979A61CA3C7}"/>
              </a:ext>
            </a:extLst>
          </p:cNvPr>
          <p:cNvSpPr txBox="1"/>
          <p:nvPr/>
        </p:nvSpPr>
        <p:spPr>
          <a:xfrm>
            <a:off x="1371600" y="4308624"/>
            <a:ext cx="7140279" cy="1123321"/>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2019 season, the total average accuracy index is 2.127986</a:t>
            </a:r>
          </a:p>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F</a:t>
            </a:r>
            <a:r>
              <a:rPr lang="en-US" sz="1800" dirty="0">
                <a:effectLst/>
                <a:latin typeface="Calibri" panose="020F0502020204030204" pitchFamily="34" charset="0"/>
                <a:ea typeface="DengXian" panose="02010600030101010101" pitchFamily="2" charset="-122"/>
                <a:cs typeface="Times New Roman" panose="02020603050405020304" pitchFamily="18" charset="0"/>
              </a:rPr>
              <a:t>inal position prediction would have ±2.127986 error. </a:t>
            </a:r>
          </a:p>
        </p:txBody>
      </p:sp>
    </p:spTree>
    <p:extLst>
      <p:ext uri="{BB962C8B-B14F-4D97-AF65-F5344CB8AC3E}">
        <p14:creationId xmlns:p14="http://schemas.microsoft.com/office/powerpoint/2010/main" val="1401120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33</a:t>
            </a:fld>
            <a:endParaRPr lang="en-US" dirty="0"/>
          </a:p>
        </p:txBody>
      </p:sp>
      <p:sp>
        <p:nvSpPr>
          <p:cNvPr id="13" name="TextBox 12">
            <a:extLst>
              <a:ext uri="{FF2B5EF4-FFF2-40B4-BE49-F238E27FC236}">
                <a16:creationId xmlns:a16="http://schemas.microsoft.com/office/drawing/2014/main" id="{CC6EE8B5-D31F-4082-AE45-4E45C24F8BF0}"/>
              </a:ext>
            </a:extLst>
          </p:cNvPr>
          <p:cNvSpPr txBox="1"/>
          <p:nvPr/>
        </p:nvSpPr>
        <p:spPr>
          <a:xfrm>
            <a:off x="1437034" y="1772243"/>
            <a:ext cx="3112262" cy="276999"/>
          </a:xfrm>
          <a:prstGeom prst="rect">
            <a:avLst/>
          </a:prstGeom>
          <a:noFill/>
        </p:spPr>
        <p:txBody>
          <a:bodyPr wrap="none" rtlCol="0">
            <a:spAutoFit/>
          </a:bodyPr>
          <a:lstStyle/>
          <a:p>
            <a:r>
              <a:rPr lang="en-US" sz="1200" dirty="0"/>
              <a:t>70th anniversary 2020, accuracy index = 2.4</a:t>
            </a:r>
          </a:p>
        </p:txBody>
      </p:sp>
      <p:sp>
        <p:nvSpPr>
          <p:cNvPr id="24" name="TextBox 23">
            <a:extLst>
              <a:ext uri="{FF2B5EF4-FFF2-40B4-BE49-F238E27FC236}">
                <a16:creationId xmlns:a16="http://schemas.microsoft.com/office/drawing/2014/main" id="{0D6FD2A2-08DF-4900-A67A-0979A61CA3C7}"/>
              </a:ext>
            </a:extLst>
          </p:cNvPr>
          <p:cNvSpPr txBox="1"/>
          <p:nvPr/>
        </p:nvSpPr>
        <p:spPr>
          <a:xfrm>
            <a:off x="1371600" y="4308624"/>
            <a:ext cx="7140279" cy="1123321"/>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2020 season, the total average accuracy index is 2.227799</a:t>
            </a:r>
          </a:p>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F</a:t>
            </a:r>
            <a:r>
              <a:rPr lang="en-US" sz="1800" dirty="0">
                <a:effectLst/>
                <a:latin typeface="Calibri" panose="020F0502020204030204" pitchFamily="34" charset="0"/>
                <a:ea typeface="DengXian" panose="02010600030101010101" pitchFamily="2" charset="-122"/>
                <a:cs typeface="Times New Roman" panose="02020603050405020304" pitchFamily="18" charset="0"/>
              </a:rPr>
              <a:t>inal position prediction would have ±2.227799 error. </a:t>
            </a:r>
          </a:p>
        </p:txBody>
      </p:sp>
      <p:sp>
        <p:nvSpPr>
          <p:cNvPr id="10" name="TextBox 9">
            <a:extLst>
              <a:ext uri="{FF2B5EF4-FFF2-40B4-BE49-F238E27FC236}">
                <a16:creationId xmlns:a16="http://schemas.microsoft.com/office/drawing/2014/main" id="{F5B3C55F-ED3E-45F4-936A-1C3FF8B9D061}"/>
              </a:ext>
            </a:extLst>
          </p:cNvPr>
          <p:cNvSpPr txBox="1"/>
          <p:nvPr/>
        </p:nvSpPr>
        <p:spPr>
          <a:xfrm>
            <a:off x="1437034" y="2014936"/>
            <a:ext cx="3112262" cy="276999"/>
          </a:xfrm>
          <a:prstGeom prst="rect">
            <a:avLst/>
          </a:prstGeom>
          <a:noFill/>
        </p:spPr>
        <p:txBody>
          <a:bodyPr wrap="none" rtlCol="0">
            <a:spAutoFit/>
          </a:bodyPr>
          <a:lstStyle/>
          <a:p>
            <a:r>
              <a:rPr lang="en-US" sz="1200" dirty="0"/>
              <a:t>Abu Dhabi 2020, accuracy index = 1.111111</a:t>
            </a:r>
          </a:p>
        </p:txBody>
      </p:sp>
      <p:sp>
        <p:nvSpPr>
          <p:cNvPr id="11" name="TextBox 10">
            <a:extLst>
              <a:ext uri="{FF2B5EF4-FFF2-40B4-BE49-F238E27FC236}">
                <a16:creationId xmlns:a16="http://schemas.microsoft.com/office/drawing/2014/main" id="{F7B57760-303A-490F-BD24-D016D9493000}"/>
              </a:ext>
            </a:extLst>
          </p:cNvPr>
          <p:cNvSpPr txBox="1"/>
          <p:nvPr/>
        </p:nvSpPr>
        <p:spPr>
          <a:xfrm>
            <a:off x="1437034" y="2259968"/>
            <a:ext cx="2970365" cy="276999"/>
          </a:xfrm>
          <a:prstGeom prst="rect">
            <a:avLst/>
          </a:prstGeom>
          <a:noFill/>
        </p:spPr>
        <p:txBody>
          <a:bodyPr wrap="none" rtlCol="0">
            <a:spAutoFit/>
          </a:bodyPr>
          <a:lstStyle/>
          <a:p>
            <a:r>
              <a:rPr lang="en-US" sz="1200" dirty="0"/>
              <a:t>Austrian 2020, accuracy index = 2.307692</a:t>
            </a:r>
          </a:p>
        </p:txBody>
      </p:sp>
      <p:sp>
        <p:nvSpPr>
          <p:cNvPr id="12" name="TextBox 11">
            <a:extLst>
              <a:ext uri="{FF2B5EF4-FFF2-40B4-BE49-F238E27FC236}">
                <a16:creationId xmlns:a16="http://schemas.microsoft.com/office/drawing/2014/main" id="{572E3D41-211B-4124-B5B0-8123AD4C39E2}"/>
              </a:ext>
            </a:extLst>
          </p:cNvPr>
          <p:cNvSpPr txBox="1"/>
          <p:nvPr/>
        </p:nvSpPr>
        <p:spPr>
          <a:xfrm>
            <a:off x="1437034" y="2536967"/>
            <a:ext cx="2387769" cy="276999"/>
          </a:xfrm>
          <a:prstGeom prst="rect">
            <a:avLst/>
          </a:prstGeom>
          <a:noFill/>
        </p:spPr>
        <p:txBody>
          <a:bodyPr wrap="none" rtlCol="0">
            <a:spAutoFit/>
          </a:bodyPr>
          <a:lstStyle/>
          <a:p>
            <a:r>
              <a:rPr lang="en-US" sz="1200" dirty="0"/>
              <a:t>Bahrain 2020, accuracy index = 3</a:t>
            </a:r>
          </a:p>
        </p:txBody>
      </p:sp>
      <p:sp>
        <p:nvSpPr>
          <p:cNvPr id="14" name="TextBox 13">
            <a:extLst>
              <a:ext uri="{FF2B5EF4-FFF2-40B4-BE49-F238E27FC236}">
                <a16:creationId xmlns:a16="http://schemas.microsoft.com/office/drawing/2014/main" id="{BCECBBBB-D2C8-4355-82BE-76692A6B39D8}"/>
              </a:ext>
            </a:extLst>
          </p:cNvPr>
          <p:cNvSpPr txBox="1"/>
          <p:nvPr/>
        </p:nvSpPr>
        <p:spPr>
          <a:xfrm>
            <a:off x="1437034" y="2783469"/>
            <a:ext cx="2904193" cy="276999"/>
          </a:xfrm>
          <a:prstGeom prst="rect">
            <a:avLst/>
          </a:prstGeom>
          <a:noFill/>
        </p:spPr>
        <p:txBody>
          <a:bodyPr wrap="none" rtlCol="0">
            <a:spAutoFit/>
          </a:bodyPr>
          <a:lstStyle/>
          <a:p>
            <a:r>
              <a:rPr lang="en-US" sz="1200" dirty="0"/>
              <a:t>Belgian 2020, accuracy index = 0.941176</a:t>
            </a:r>
          </a:p>
        </p:txBody>
      </p:sp>
      <p:sp>
        <p:nvSpPr>
          <p:cNvPr id="15" name="TextBox 14">
            <a:extLst>
              <a:ext uri="{FF2B5EF4-FFF2-40B4-BE49-F238E27FC236}">
                <a16:creationId xmlns:a16="http://schemas.microsoft.com/office/drawing/2014/main" id="{4D43C8AF-6762-441C-BE97-7E13EB616BD6}"/>
              </a:ext>
            </a:extLst>
          </p:cNvPr>
          <p:cNvSpPr txBox="1"/>
          <p:nvPr/>
        </p:nvSpPr>
        <p:spPr>
          <a:xfrm>
            <a:off x="1437034" y="3058016"/>
            <a:ext cx="2873479" cy="276999"/>
          </a:xfrm>
          <a:prstGeom prst="rect">
            <a:avLst/>
          </a:prstGeom>
          <a:noFill/>
        </p:spPr>
        <p:txBody>
          <a:bodyPr wrap="none" rtlCol="0">
            <a:spAutoFit/>
          </a:bodyPr>
          <a:lstStyle/>
          <a:p>
            <a:r>
              <a:rPr lang="en-US" sz="1200" dirty="0"/>
              <a:t>British 2020, accuracy index = 2.588235</a:t>
            </a:r>
          </a:p>
        </p:txBody>
      </p:sp>
      <p:sp>
        <p:nvSpPr>
          <p:cNvPr id="16" name="TextBox 15">
            <a:extLst>
              <a:ext uri="{FF2B5EF4-FFF2-40B4-BE49-F238E27FC236}">
                <a16:creationId xmlns:a16="http://schemas.microsoft.com/office/drawing/2014/main" id="{D28DEDE3-10AD-4B52-AECE-A04D2E4E8CB1}"/>
              </a:ext>
            </a:extLst>
          </p:cNvPr>
          <p:cNvSpPr txBox="1"/>
          <p:nvPr/>
        </p:nvSpPr>
        <p:spPr>
          <a:xfrm>
            <a:off x="1437034" y="3316750"/>
            <a:ext cx="2156296" cy="276999"/>
          </a:xfrm>
          <a:prstGeom prst="rect">
            <a:avLst/>
          </a:prstGeom>
          <a:noFill/>
        </p:spPr>
        <p:txBody>
          <a:bodyPr wrap="none" rtlCol="0">
            <a:spAutoFit/>
          </a:bodyPr>
          <a:lstStyle/>
          <a:p>
            <a:r>
              <a:rPr lang="en-US" sz="1200" dirty="0"/>
              <a:t>Eifel 2020, accuracy index = 2</a:t>
            </a:r>
          </a:p>
        </p:txBody>
      </p:sp>
      <p:sp>
        <p:nvSpPr>
          <p:cNvPr id="17" name="TextBox 16">
            <a:extLst>
              <a:ext uri="{FF2B5EF4-FFF2-40B4-BE49-F238E27FC236}">
                <a16:creationId xmlns:a16="http://schemas.microsoft.com/office/drawing/2014/main" id="{6EBEEFC7-CF80-428D-9176-DA542F4EF2E5}"/>
              </a:ext>
            </a:extLst>
          </p:cNvPr>
          <p:cNvSpPr txBox="1"/>
          <p:nvPr/>
        </p:nvSpPr>
        <p:spPr>
          <a:xfrm>
            <a:off x="1437034" y="3553017"/>
            <a:ext cx="2798074" cy="276999"/>
          </a:xfrm>
          <a:prstGeom prst="rect">
            <a:avLst/>
          </a:prstGeom>
          <a:noFill/>
        </p:spPr>
        <p:txBody>
          <a:bodyPr wrap="none" rtlCol="0">
            <a:spAutoFit/>
          </a:bodyPr>
          <a:lstStyle/>
          <a:p>
            <a:r>
              <a:rPr lang="en-US" sz="1200" dirty="0" err="1"/>
              <a:t>Imola</a:t>
            </a:r>
            <a:r>
              <a:rPr lang="en-US" sz="1200" dirty="0"/>
              <a:t> 2020, accuracy index = 2.142857</a:t>
            </a:r>
          </a:p>
        </p:txBody>
      </p:sp>
      <p:sp>
        <p:nvSpPr>
          <p:cNvPr id="18" name="TextBox 17">
            <a:extLst>
              <a:ext uri="{FF2B5EF4-FFF2-40B4-BE49-F238E27FC236}">
                <a16:creationId xmlns:a16="http://schemas.microsoft.com/office/drawing/2014/main" id="{A3F386FB-33F4-4ADF-93E2-B3C94707878B}"/>
              </a:ext>
            </a:extLst>
          </p:cNvPr>
          <p:cNvSpPr txBox="1"/>
          <p:nvPr/>
        </p:nvSpPr>
        <p:spPr>
          <a:xfrm>
            <a:off x="1437034" y="3804857"/>
            <a:ext cx="2589748" cy="276999"/>
          </a:xfrm>
          <a:prstGeom prst="rect">
            <a:avLst/>
          </a:prstGeom>
          <a:noFill/>
        </p:spPr>
        <p:txBody>
          <a:bodyPr wrap="none" rtlCol="0">
            <a:spAutoFit/>
          </a:bodyPr>
          <a:lstStyle/>
          <a:p>
            <a:r>
              <a:rPr lang="en-US" sz="1200" dirty="0"/>
              <a:t>Italian 2020, accuracy index = 3.625</a:t>
            </a:r>
          </a:p>
        </p:txBody>
      </p:sp>
      <p:sp>
        <p:nvSpPr>
          <p:cNvPr id="19" name="TextBox 18">
            <a:extLst>
              <a:ext uri="{FF2B5EF4-FFF2-40B4-BE49-F238E27FC236}">
                <a16:creationId xmlns:a16="http://schemas.microsoft.com/office/drawing/2014/main" id="{0936DB4A-A1F0-4F98-9F5A-34496B08F542}"/>
              </a:ext>
            </a:extLst>
          </p:cNvPr>
          <p:cNvSpPr txBox="1"/>
          <p:nvPr/>
        </p:nvSpPr>
        <p:spPr>
          <a:xfrm>
            <a:off x="1437034" y="4056741"/>
            <a:ext cx="3170548" cy="276999"/>
          </a:xfrm>
          <a:prstGeom prst="rect">
            <a:avLst/>
          </a:prstGeom>
          <a:noFill/>
        </p:spPr>
        <p:txBody>
          <a:bodyPr wrap="none" rtlCol="0">
            <a:spAutoFit/>
          </a:bodyPr>
          <a:lstStyle/>
          <a:p>
            <a:r>
              <a:rPr lang="pt-BR" sz="1200" dirty="0"/>
              <a:t>Portuguese 2020, accuracy index = 1.789474</a:t>
            </a:r>
            <a:endParaRPr lang="en-US" sz="1200" dirty="0"/>
          </a:p>
        </p:txBody>
      </p:sp>
      <p:sp>
        <p:nvSpPr>
          <p:cNvPr id="20" name="TextBox 19">
            <a:extLst>
              <a:ext uri="{FF2B5EF4-FFF2-40B4-BE49-F238E27FC236}">
                <a16:creationId xmlns:a16="http://schemas.microsoft.com/office/drawing/2014/main" id="{6437CE14-4C64-4C7F-B35D-7A190D1C3324}"/>
              </a:ext>
            </a:extLst>
          </p:cNvPr>
          <p:cNvSpPr txBox="1"/>
          <p:nvPr/>
        </p:nvSpPr>
        <p:spPr>
          <a:xfrm>
            <a:off x="5232303" y="1772243"/>
            <a:ext cx="2954014" cy="276999"/>
          </a:xfrm>
          <a:prstGeom prst="rect">
            <a:avLst/>
          </a:prstGeom>
          <a:noFill/>
        </p:spPr>
        <p:txBody>
          <a:bodyPr wrap="none" rtlCol="0">
            <a:spAutoFit/>
          </a:bodyPr>
          <a:lstStyle/>
          <a:p>
            <a:r>
              <a:rPr lang="en-US" sz="1200" dirty="0"/>
              <a:t>Russian 2020, accuracy index = 1.764706</a:t>
            </a:r>
          </a:p>
        </p:txBody>
      </p:sp>
      <p:sp>
        <p:nvSpPr>
          <p:cNvPr id="21" name="TextBox 20">
            <a:extLst>
              <a:ext uri="{FF2B5EF4-FFF2-40B4-BE49-F238E27FC236}">
                <a16:creationId xmlns:a16="http://schemas.microsoft.com/office/drawing/2014/main" id="{B76539BC-E7A3-4FEB-933F-1AFFBBD6592D}"/>
              </a:ext>
            </a:extLst>
          </p:cNvPr>
          <p:cNvSpPr txBox="1"/>
          <p:nvPr/>
        </p:nvSpPr>
        <p:spPr>
          <a:xfrm>
            <a:off x="5232303" y="2014936"/>
            <a:ext cx="2871876" cy="276999"/>
          </a:xfrm>
          <a:prstGeom prst="rect">
            <a:avLst/>
          </a:prstGeom>
          <a:noFill/>
        </p:spPr>
        <p:txBody>
          <a:bodyPr wrap="none" rtlCol="0">
            <a:spAutoFit/>
          </a:bodyPr>
          <a:lstStyle/>
          <a:p>
            <a:r>
              <a:rPr lang="en-US" sz="1200" dirty="0" err="1"/>
              <a:t>Sakhir</a:t>
            </a:r>
            <a:r>
              <a:rPr lang="en-US" sz="1200" dirty="0"/>
              <a:t> 2020, accuracy index = 3.583333</a:t>
            </a:r>
          </a:p>
        </p:txBody>
      </p:sp>
      <p:sp>
        <p:nvSpPr>
          <p:cNvPr id="25" name="TextBox 24">
            <a:extLst>
              <a:ext uri="{FF2B5EF4-FFF2-40B4-BE49-F238E27FC236}">
                <a16:creationId xmlns:a16="http://schemas.microsoft.com/office/drawing/2014/main" id="{0B678656-4C7B-425F-968E-E75C3C840A63}"/>
              </a:ext>
            </a:extLst>
          </p:cNvPr>
          <p:cNvSpPr txBox="1"/>
          <p:nvPr/>
        </p:nvSpPr>
        <p:spPr>
          <a:xfrm>
            <a:off x="5232303" y="2259968"/>
            <a:ext cx="2970365" cy="276999"/>
          </a:xfrm>
          <a:prstGeom prst="rect">
            <a:avLst/>
          </a:prstGeom>
          <a:noFill/>
        </p:spPr>
        <p:txBody>
          <a:bodyPr wrap="none" rtlCol="0">
            <a:spAutoFit/>
          </a:bodyPr>
          <a:lstStyle/>
          <a:p>
            <a:r>
              <a:rPr lang="en-US" sz="1200" dirty="0"/>
              <a:t>Spanish 2020, accuracy index = 1.555556</a:t>
            </a:r>
          </a:p>
        </p:txBody>
      </p:sp>
      <p:sp>
        <p:nvSpPr>
          <p:cNvPr id="26" name="TextBox 25">
            <a:extLst>
              <a:ext uri="{FF2B5EF4-FFF2-40B4-BE49-F238E27FC236}">
                <a16:creationId xmlns:a16="http://schemas.microsoft.com/office/drawing/2014/main" id="{1BFBBF1A-432E-467B-ABA6-D9F67FDF0ADD}"/>
              </a:ext>
            </a:extLst>
          </p:cNvPr>
          <p:cNvSpPr txBox="1"/>
          <p:nvPr/>
        </p:nvSpPr>
        <p:spPr>
          <a:xfrm>
            <a:off x="5232303" y="2536967"/>
            <a:ext cx="2872133" cy="276999"/>
          </a:xfrm>
          <a:prstGeom prst="rect">
            <a:avLst/>
          </a:prstGeom>
          <a:noFill/>
        </p:spPr>
        <p:txBody>
          <a:bodyPr wrap="none" rtlCol="0">
            <a:spAutoFit/>
          </a:bodyPr>
          <a:lstStyle/>
          <a:p>
            <a:r>
              <a:rPr lang="en-US" sz="1200" dirty="0"/>
              <a:t>Styrian 2020, accuracy index = 2.941176</a:t>
            </a:r>
          </a:p>
        </p:txBody>
      </p:sp>
      <p:sp>
        <p:nvSpPr>
          <p:cNvPr id="27" name="TextBox 26">
            <a:extLst>
              <a:ext uri="{FF2B5EF4-FFF2-40B4-BE49-F238E27FC236}">
                <a16:creationId xmlns:a16="http://schemas.microsoft.com/office/drawing/2014/main" id="{141BEFF2-8814-4065-AEFC-5EFEE6E948E4}"/>
              </a:ext>
            </a:extLst>
          </p:cNvPr>
          <p:cNvSpPr txBox="1"/>
          <p:nvPr/>
        </p:nvSpPr>
        <p:spPr>
          <a:xfrm>
            <a:off x="5232303" y="2783469"/>
            <a:ext cx="2904193" cy="276999"/>
          </a:xfrm>
          <a:prstGeom prst="rect">
            <a:avLst/>
          </a:prstGeom>
          <a:noFill/>
        </p:spPr>
        <p:txBody>
          <a:bodyPr wrap="none" rtlCol="0">
            <a:spAutoFit/>
          </a:bodyPr>
          <a:lstStyle/>
          <a:p>
            <a:r>
              <a:rPr lang="en-US" sz="1200" dirty="0"/>
              <a:t>Tuscan 2020, accuracy index = 1.666667</a:t>
            </a:r>
          </a:p>
        </p:txBody>
      </p:sp>
    </p:spTree>
    <p:extLst>
      <p:ext uri="{BB962C8B-B14F-4D97-AF65-F5344CB8AC3E}">
        <p14:creationId xmlns:p14="http://schemas.microsoft.com/office/powerpoint/2010/main" val="3295253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Conclusion of model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34</a:t>
            </a:fld>
            <a:endParaRPr lang="en-US" dirty="0"/>
          </a:p>
        </p:txBody>
      </p:sp>
      <p:sp>
        <p:nvSpPr>
          <p:cNvPr id="24" name="TextBox 23">
            <a:extLst>
              <a:ext uri="{FF2B5EF4-FFF2-40B4-BE49-F238E27FC236}">
                <a16:creationId xmlns:a16="http://schemas.microsoft.com/office/drawing/2014/main" id="{0D6FD2A2-08DF-4900-A67A-0979A61CA3C7}"/>
              </a:ext>
            </a:extLst>
          </p:cNvPr>
          <p:cNvSpPr txBox="1"/>
          <p:nvPr/>
        </p:nvSpPr>
        <p:spPr>
          <a:xfrm>
            <a:off x="1371600" y="1840997"/>
            <a:ext cx="8455068" cy="5000728"/>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Challenges:</a:t>
            </a:r>
          </a:p>
          <a:p>
            <a:pPr marL="285750" marR="0" indent="-285750">
              <a:lnSpc>
                <a:spcPct val="200000"/>
              </a:lnSpc>
              <a:spcBef>
                <a:spcPts val="0"/>
              </a:spcBef>
              <a:spcAft>
                <a:spcPts val="0"/>
              </a:spcAft>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“Corona calendar” in 2020 season</a:t>
            </a:r>
          </a:p>
          <a:p>
            <a:pPr marL="285750" marR="0" indent="-285750">
              <a:lnSpc>
                <a:spcPct val="200000"/>
              </a:lnSpc>
              <a:spcBef>
                <a:spcPts val="0"/>
              </a:spcBef>
              <a:spcAft>
                <a:spcPts val="0"/>
              </a:spcAft>
              <a:buFontTx/>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5 new tracks with no pr</a:t>
            </a:r>
            <a:r>
              <a:rPr lang="en-US" dirty="0">
                <a:latin typeface="Calibri" panose="020F0502020204030204" pitchFamily="34" charset="0"/>
                <a:ea typeface="DengXian" panose="02010600030101010101" pitchFamily="2" charset="-122"/>
                <a:cs typeface="Times New Roman" panose="02020603050405020304" pitchFamily="18" charset="0"/>
              </a:rPr>
              <a:t>ior race information/car testing experience</a:t>
            </a:r>
          </a:p>
          <a:p>
            <a:pPr marL="285750" marR="0" indent="-285750">
              <a:lnSpc>
                <a:spcPct val="200000"/>
              </a:lnSpc>
              <a:spcBef>
                <a:spcPts val="0"/>
              </a:spcBef>
              <a:spcAft>
                <a:spcPts val="0"/>
              </a:spcAft>
              <a:buFontTx/>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As opposed to deca</a:t>
            </a:r>
            <a:r>
              <a:rPr lang="en-US" dirty="0">
                <a:latin typeface="Calibri" panose="020F0502020204030204" pitchFamily="34" charset="0"/>
                <a:ea typeface="DengXian" panose="02010600030101010101" pitchFamily="2" charset="-122"/>
                <a:cs typeface="Times New Roman" panose="02020603050405020304" pitchFamily="18" charset="0"/>
              </a:rPr>
              <a:t>des of same tracks from 2014-2019</a:t>
            </a:r>
          </a:p>
          <a:p>
            <a:pPr marR="0">
              <a:lnSpc>
                <a:spcPct val="200000"/>
              </a:lnSpc>
              <a:spcBef>
                <a:spcPts val="0"/>
              </a:spcBef>
              <a:spcAft>
                <a:spcPts val="0"/>
              </a:spcAft>
            </a:pPr>
            <a:r>
              <a:rPr lang="en-US" dirty="0">
                <a:latin typeface="Calibri" panose="020F0502020204030204" pitchFamily="34" charset="0"/>
                <a:ea typeface="DengXian" panose="02010600030101010101" pitchFamily="2" charset="-122"/>
                <a:cs typeface="Times New Roman" panose="02020603050405020304" pitchFamily="18" charset="0"/>
              </a:rPr>
              <a:t>Performance:</a:t>
            </a:r>
          </a:p>
          <a:p>
            <a:pPr marL="285750" marR="0" indent="-285750">
              <a:lnSpc>
                <a:spcPct val="200000"/>
              </a:lnSpc>
              <a:spcBef>
                <a:spcPts val="0"/>
              </a:spcBef>
              <a:spcAft>
                <a:spcPts val="0"/>
              </a:spcAft>
              <a:buFontTx/>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Generalization of tra</a:t>
            </a:r>
            <a:r>
              <a:rPr lang="en-US" dirty="0">
                <a:latin typeface="Calibri" panose="020F0502020204030204" pitchFamily="34" charset="0"/>
                <a:ea typeface="DengXian" panose="02010600030101010101" pitchFamily="2" charset="-122"/>
                <a:cs typeface="Times New Roman" panose="02020603050405020304" pitchFamily="18" charset="0"/>
              </a:rPr>
              <a:t>ck characteristics is proven to be effective in prediction</a:t>
            </a:r>
          </a:p>
          <a:p>
            <a:pPr marL="285750" marR="0" indent="-285750">
              <a:lnSpc>
                <a:spcPct val="200000"/>
              </a:lnSpc>
              <a:spcBef>
                <a:spcPts val="0"/>
              </a:spcBef>
              <a:spcAft>
                <a:spcPts val="0"/>
              </a:spcAft>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Around ±2.2 error from final position</a:t>
            </a:r>
          </a:p>
          <a:p>
            <a:pPr marL="285750" marR="0" indent="-285750">
              <a:lnSpc>
                <a:spcPct val="200000"/>
              </a:lnSpc>
              <a:spcBef>
                <a:spcPts val="0"/>
              </a:spcBef>
              <a:spcAft>
                <a:spcPts val="0"/>
              </a:spcAft>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Proven to be accurate, reliable, and useful for future use of Scuderia Ferrari F1 Team</a:t>
            </a:r>
          </a:p>
          <a:p>
            <a:pPr marL="285750" marR="0" indent="-285750">
              <a:lnSpc>
                <a:spcPct val="200000"/>
              </a:lnSpc>
              <a:spcBef>
                <a:spcPts val="0"/>
              </a:spcBef>
              <a:spcAft>
                <a:spcPts val="0"/>
              </a:spcAft>
              <a:buFontTx/>
              <a:buChar cha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13453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fontScale="90000"/>
          </a:bodyPr>
          <a:lstStyle/>
          <a:p>
            <a:r>
              <a:rPr lang="en-US" sz="6600" cap="all" dirty="0"/>
              <a:t>Model 2:</a:t>
            </a:r>
            <a:br>
              <a:rPr lang="en-US" sz="6600" cap="all" dirty="0"/>
            </a:br>
            <a:r>
              <a:rPr lang="en-US" sz="6600" cap="all" dirty="0"/>
              <a:t>predict pitstop strategy under safety car condition</a:t>
            </a:r>
          </a:p>
        </p:txBody>
      </p:sp>
      <p:pic>
        <p:nvPicPr>
          <p:cNvPr id="10" name="Picture 9" descr="Race cars on a track&#10;&#10;Description automatically generated with medium confidence">
            <a:extLst>
              <a:ext uri="{FF2B5EF4-FFF2-40B4-BE49-F238E27FC236}">
                <a16:creationId xmlns:a16="http://schemas.microsoft.com/office/drawing/2014/main" id="{A52CD4C4-8AA8-4486-9EB2-BDEC99381D6A}"/>
              </a:ext>
            </a:extLst>
          </p:cNvPr>
          <p:cNvPicPr>
            <a:picLocks noChangeAspect="1"/>
          </p:cNvPicPr>
          <p:nvPr/>
        </p:nvPicPr>
        <p:blipFill>
          <a:blip r:embed="rId3">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43B3132-F79F-4AC3-9059-AD05023D4F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smtClean="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14745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F7A7-F8BB-4818-9BF9-0E733871A7F0}"/>
              </a:ext>
            </a:extLst>
          </p:cNvPr>
          <p:cNvSpPr>
            <a:spLocks noGrp="1"/>
          </p:cNvSpPr>
          <p:nvPr>
            <p:ph type="sldNum" sz="quarter" idx="12"/>
          </p:nvPr>
        </p:nvSpPr>
        <p:spPr/>
        <p:txBody>
          <a:bodyPr/>
          <a:lstStyle/>
          <a:p>
            <a:fld id="{69E57DC2-970A-4B3E-BB1C-7A09969E49DF}" type="slidenum">
              <a:rPr lang="en-US" smtClean="0"/>
              <a:t>36</a:t>
            </a:fld>
            <a:endParaRPr lang="en-US" dirty="0"/>
          </a:p>
        </p:txBody>
      </p:sp>
      <p:pic>
        <p:nvPicPr>
          <p:cNvPr id="2050" name="Picture 2" descr="Top 10 worst f1 car crashes in history - Sportszion">
            <a:extLst>
              <a:ext uri="{FF2B5EF4-FFF2-40B4-BE49-F238E27FC236}">
                <a16:creationId xmlns:a16="http://schemas.microsoft.com/office/drawing/2014/main" id="{93769C74-DB8E-4150-A658-E5BA08327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796" y="3690258"/>
            <a:ext cx="4249885" cy="2834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driver Grosjean escapes after horror crash at Bahrain GP">
            <a:extLst>
              <a:ext uri="{FF2B5EF4-FFF2-40B4-BE49-F238E27FC236}">
                <a16:creationId xmlns:a16="http://schemas.microsoft.com/office/drawing/2014/main" id="{D158CBA1-0E38-482B-B97F-3286C7331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4655128" cy="2560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530BF0A-094B-43FA-9AF6-662C79E5AA3D}"/>
              </a:ext>
            </a:extLst>
          </p:cNvPr>
          <p:cNvPicPr/>
          <p:nvPr/>
        </p:nvPicPr>
        <p:blipFill>
          <a:blip r:embed="rId5">
            <a:alphaModFix amt="5000"/>
          </a:blip>
          <a:stretch>
            <a:fillRect/>
          </a:stretch>
        </p:blipFill>
        <p:spPr>
          <a:xfrm>
            <a:off x="6720364" y="3690258"/>
            <a:ext cx="4053840" cy="2834640"/>
          </a:xfrm>
          <a:prstGeom prst="rect">
            <a:avLst/>
          </a:prstGeom>
        </p:spPr>
      </p:pic>
      <p:pic>
        <p:nvPicPr>
          <p:cNvPr id="11" name="Picture 6" descr="They are trying to kill us': Romain Grosjean fumes on radio after insane  crash during Tuscan Grand Prix | The SportsRush">
            <a:extLst>
              <a:ext uri="{FF2B5EF4-FFF2-40B4-BE49-F238E27FC236}">
                <a16:creationId xmlns:a16="http://schemas.microsoft.com/office/drawing/2014/main" id="{D973BAB6-2D52-416C-90B8-2A0ACEBE187A}"/>
              </a:ext>
            </a:extLst>
          </p:cNvPr>
          <p:cNvPicPr>
            <a:picLocks noChangeAspect="1" noChangeArrowheads="1"/>
          </p:cNvPicPr>
          <p:nvPr/>
        </p:nvPicPr>
        <p:blipFill>
          <a:blip r:embed="rId6">
            <a:alphaModFix amt="5000"/>
            <a:extLst>
              <a:ext uri="{28A0092B-C50C-407E-A947-70E740481C1C}">
                <a14:useLocalDpi xmlns:a14="http://schemas.microsoft.com/office/drawing/2010/main" val="0"/>
              </a:ext>
            </a:extLst>
          </a:blip>
          <a:srcRect/>
          <a:stretch>
            <a:fillRect/>
          </a:stretch>
        </p:blipFill>
        <p:spPr bwMode="auto">
          <a:xfrm>
            <a:off x="6301119" y="699943"/>
            <a:ext cx="4892331" cy="25603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7AF6B3-1270-4417-808C-26F135947A21}"/>
              </a:ext>
            </a:extLst>
          </p:cNvPr>
          <p:cNvSpPr txBox="1"/>
          <p:nvPr/>
        </p:nvSpPr>
        <p:spPr>
          <a:xfrm>
            <a:off x="7177413" y="2410230"/>
            <a:ext cx="3676391" cy="1893852"/>
          </a:xfrm>
          <a:prstGeom prst="rect">
            <a:avLst/>
          </a:prstGeom>
          <a:noFill/>
        </p:spPr>
        <p:txBody>
          <a:bodyPr wrap="square">
            <a:spAutoFit/>
          </a:bodyPr>
          <a:lstStyle/>
          <a:p>
            <a:pPr>
              <a:lnSpc>
                <a:spcPct val="150000"/>
              </a:lnSpc>
            </a:pPr>
            <a:r>
              <a:rPr lang="en-US" sz="1600" dirty="0"/>
              <a:t>What is an Accident Scenario?</a:t>
            </a:r>
          </a:p>
          <a:p>
            <a:pPr marL="285750" indent="-285750">
              <a:lnSpc>
                <a:spcPct val="150000"/>
              </a:lnSpc>
              <a:buFontTx/>
              <a:buChar char="-"/>
            </a:pPr>
            <a:r>
              <a:rPr lang="en-US" sz="1600" dirty="0"/>
              <a:t>Car crashing to wall</a:t>
            </a:r>
          </a:p>
          <a:p>
            <a:pPr marL="285750" indent="-285750">
              <a:lnSpc>
                <a:spcPct val="150000"/>
              </a:lnSpc>
              <a:buFontTx/>
              <a:buChar char="-"/>
            </a:pPr>
            <a:r>
              <a:rPr lang="en-US" sz="1600" dirty="0"/>
              <a:t>Car crashing to another car</a:t>
            </a:r>
          </a:p>
          <a:p>
            <a:pPr marL="285750" indent="-285750">
              <a:lnSpc>
                <a:spcPct val="150000"/>
              </a:lnSpc>
              <a:buFontTx/>
              <a:buChar char="-"/>
            </a:pPr>
            <a:r>
              <a:rPr lang="en-US" sz="1600" dirty="0"/>
              <a:t>Engine failure, brake failure, suspension system failure, out of gas</a:t>
            </a:r>
          </a:p>
        </p:txBody>
      </p:sp>
    </p:spTree>
    <p:extLst>
      <p:ext uri="{BB962C8B-B14F-4D97-AF65-F5344CB8AC3E}">
        <p14:creationId xmlns:p14="http://schemas.microsoft.com/office/powerpoint/2010/main" val="3397882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0F7A7-F8BB-4818-9BF9-0E733871A7F0}"/>
              </a:ext>
            </a:extLst>
          </p:cNvPr>
          <p:cNvSpPr>
            <a:spLocks noGrp="1"/>
          </p:cNvSpPr>
          <p:nvPr>
            <p:ph type="sldNum" sz="quarter" idx="12"/>
          </p:nvPr>
        </p:nvSpPr>
        <p:spPr/>
        <p:txBody>
          <a:bodyPr/>
          <a:lstStyle/>
          <a:p>
            <a:fld id="{69E57DC2-970A-4B3E-BB1C-7A09969E49DF}" type="slidenum">
              <a:rPr lang="en-US" smtClean="0"/>
              <a:t>37</a:t>
            </a:fld>
            <a:endParaRPr lang="en-US" dirty="0"/>
          </a:p>
        </p:txBody>
      </p:sp>
      <p:pic>
        <p:nvPicPr>
          <p:cNvPr id="5" name="Picture 4">
            <a:extLst>
              <a:ext uri="{FF2B5EF4-FFF2-40B4-BE49-F238E27FC236}">
                <a16:creationId xmlns:a16="http://schemas.microsoft.com/office/drawing/2014/main" id="{3AD474CA-03DD-4E67-BEC4-D6218D4A1086}"/>
              </a:ext>
            </a:extLst>
          </p:cNvPr>
          <p:cNvPicPr/>
          <p:nvPr/>
        </p:nvPicPr>
        <p:blipFill>
          <a:blip r:embed="rId3"/>
          <a:stretch>
            <a:fillRect/>
          </a:stretch>
        </p:blipFill>
        <p:spPr>
          <a:xfrm>
            <a:off x="6720364" y="3690258"/>
            <a:ext cx="4053840" cy="2834640"/>
          </a:xfrm>
          <a:prstGeom prst="rect">
            <a:avLst/>
          </a:prstGeom>
        </p:spPr>
      </p:pic>
      <p:pic>
        <p:nvPicPr>
          <p:cNvPr id="2050" name="Picture 2" descr="Top 10 worst f1 car crashes in history - Sportszion">
            <a:extLst>
              <a:ext uri="{FF2B5EF4-FFF2-40B4-BE49-F238E27FC236}">
                <a16:creationId xmlns:a16="http://schemas.microsoft.com/office/drawing/2014/main" id="{93769C74-DB8E-4150-A658-E5BA083270F0}"/>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1417796" y="3690258"/>
            <a:ext cx="4249885" cy="2834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1 driver Grosjean escapes after horror crash at Bahrain GP">
            <a:extLst>
              <a:ext uri="{FF2B5EF4-FFF2-40B4-BE49-F238E27FC236}">
                <a16:creationId xmlns:a16="http://schemas.microsoft.com/office/drawing/2014/main" id="{D158CBA1-0E38-482B-B97F-3286C7331980}"/>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1219200" y="685800"/>
            <a:ext cx="4655128" cy="25603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y are trying to kill us': Romain Grosjean fumes on radio after insane  crash during Tuscan Grand Prix | The SportsRush">
            <a:extLst>
              <a:ext uri="{FF2B5EF4-FFF2-40B4-BE49-F238E27FC236}">
                <a16:creationId xmlns:a16="http://schemas.microsoft.com/office/drawing/2014/main" id="{83D2A16D-8B51-441B-BE31-5FBB097A3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119" y="699943"/>
            <a:ext cx="4892331" cy="2560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60CB1D-EB86-4A69-A23F-FD55300D76E0}"/>
              </a:ext>
            </a:extLst>
          </p:cNvPr>
          <p:cNvSpPr txBox="1"/>
          <p:nvPr/>
        </p:nvSpPr>
        <p:spPr>
          <a:xfrm>
            <a:off x="1916482" y="2410230"/>
            <a:ext cx="3676391" cy="2263184"/>
          </a:xfrm>
          <a:prstGeom prst="rect">
            <a:avLst/>
          </a:prstGeom>
          <a:noFill/>
        </p:spPr>
        <p:txBody>
          <a:bodyPr wrap="square">
            <a:spAutoFit/>
          </a:bodyPr>
          <a:lstStyle/>
          <a:p>
            <a:pPr>
              <a:lnSpc>
                <a:spcPct val="150000"/>
              </a:lnSpc>
            </a:pPr>
            <a:r>
              <a:rPr lang="en-US" sz="1600" dirty="0"/>
              <a:t>What is a Safety Car condition?</a:t>
            </a:r>
          </a:p>
          <a:p>
            <a:pPr marL="285750" indent="-285750">
              <a:lnSpc>
                <a:spcPct val="150000"/>
              </a:lnSpc>
              <a:buFontTx/>
              <a:buChar char="-"/>
            </a:pPr>
            <a:r>
              <a:rPr lang="en-US" sz="1600" dirty="0"/>
              <a:t>Retired car stop on the track</a:t>
            </a:r>
          </a:p>
          <a:p>
            <a:pPr marL="285750" indent="-285750">
              <a:lnSpc>
                <a:spcPct val="150000"/>
              </a:lnSpc>
              <a:buFontTx/>
              <a:buChar char="-"/>
            </a:pPr>
            <a:r>
              <a:rPr lang="en-US" sz="1600" dirty="0"/>
              <a:t>Marshall (Track staff member) needs to clear the track from obstacles</a:t>
            </a:r>
          </a:p>
          <a:p>
            <a:pPr marL="285750" indent="-285750">
              <a:lnSpc>
                <a:spcPct val="150000"/>
              </a:lnSpc>
              <a:buFontTx/>
              <a:buChar char="-"/>
            </a:pPr>
            <a:r>
              <a:rPr lang="en-US" sz="1600" dirty="0"/>
              <a:t>A “Safety Car” is deployed to limit all cars’ travelling speed</a:t>
            </a:r>
          </a:p>
        </p:txBody>
      </p:sp>
    </p:spTree>
    <p:extLst>
      <p:ext uri="{BB962C8B-B14F-4D97-AF65-F5344CB8AC3E}">
        <p14:creationId xmlns:p14="http://schemas.microsoft.com/office/powerpoint/2010/main" val="1966866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54B5B7-58EF-4F8D-8332-ACCF0BEA25BC}"/>
              </a:ext>
            </a:extLst>
          </p:cNvPr>
          <p:cNvSpPr>
            <a:spLocks noGrp="1"/>
          </p:cNvSpPr>
          <p:nvPr>
            <p:ph type="sldNum" sz="quarter" idx="12"/>
          </p:nvPr>
        </p:nvSpPr>
        <p:spPr/>
        <p:txBody>
          <a:bodyPr/>
          <a:lstStyle/>
          <a:p>
            <a:fld id="{69E57DC2-970A-4B3E-BB1C-7A09969E49DF}" type="slidenum">
              <a:rPr lang="en-US" smtClean="0"/>
              <a:t>38</a:t>
            </a:fld>
            <a:endParaRPr lang="en-US" dirty="0"/>
          </a:p>
        </p:txBody>
      </p:sp>
      <p:pic>
        <p:nvPicPr>
          <p:cNvPr id="3074" name="Picture 2" descr="Mercedes: Bottas did 'perfect' job slowing field before pit stop · RaceFans">
            <a:extLst>
              <a:ext uri="{FF2B5EF4-FFF2-40B4-BE49-F238E27FC236}">
                <a16:creationId xmlns:a16="http://schemas.microsoft.com/office/drawing/2014/main" id="{2E1E753D-BE54-4558-BE61-E6EA094B2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96" y="1338943"/>
            <a:ext cx="6353991" cy="42359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21B79C-B51F-43DD-BD8E-B3E98A40114E}"/>
              </a:ext>
            </a:extLst>
          </p:cNvPr>
          <p:cNvSpPr txBox="1"/>
          <p:nvPr/>
        </p:nvSpPr>
        <p:spPr>
          <a:xfrm>
            <a:off x="7524744" y="681326"/>
            <a:ext cx="4474028" cy="5956502"/>
          </a:xfrm>
          <a:prstGeom prst="rect">
            <a:avLst/>
          </a:prstGeom>
          <a:noFill/>
        </p:spPr>
        <p:txBody>
          <a:bodyPr wrap="square">
            <a:spAutoFit/>
          </a:bodyPr>
          <a:lstStyle/>
          <a:p>
            <a:pPr>
              <a:lnSpc>
                <a:spcPct val="150000"/>
              </a:lnSpc>
            </a:pPr>
            <a:r>
              <a:rPr lang="en-US" sz="1600" dirty="0"/>
              <a:t>What and why is the strategy in Safety Car condition different?</a:t>
            </a:r>
          </a:p>
          <a:p>
            <a:pPr marL="285750" indent="-285750">
              <a:lnSpc>
                <a:spcPct val="150000"/>
              </a:lnSpc>
              <a:buFontTx/>
              <a:buChar char="-"/>
            </a:pPr>
            <a:r>
              <a:rPr lang="en-US" sz="1600" dirty="0"/>
              <a:t>Cars travel slowly than normal</a:t>
            </a:r>
          </a:p>
          <a:p>
            <a:pPr marL="285750" indent="-285750">
              <a:lnSpc>
                <a:spcPct val="150000"/>
              </a:lnSpc>
              <a:buFontTx/>
              <a:buChar char="-"/>
            </a:pPr>
            <a:r>
              <a:rPr lang="en-US" sz="1600" dirty="0"/>
              <a:t>Time lost in going to pitstop is less than normal</a:t>
            </a:r>
          </a:p>
          <a:p>
            <a:pPr marL="285750" indent="-285750">
              <a:lnSpc>
                <a:spcPct val="150000"/>
              </a:lnSpc>
              <a:buFontTx/>
              <a:buChar char="-"/>
            </a:pPr>
            <a:r>
              <a:rPr lang="en-US" sz="1600" dirty="0"/>
              <a:t>Lose less position when rejoining the race</a:t>
            </a:r>
          </a:p>
          <a:p>
            <a:pPr>
              <a:lnSpc>
                <a:spcPct val="150000"/>
              </a:lnSpc>
            </a:pPr>
            <a:r>
              <a:rPr lang="en-US" sz="1600" dirty="0"/>
              <a:t>Analogy to help understanding:</a:t>
            </a:r>
          </a:p>
          <a:p>
            <a:pPr marL="285750" indent="-285750">
              <a:lnSpc>
                <a:spcPct val="150000"/>
              </a:lnSpc>
              <a:buFontTx/>
              <a:buChar char="-"/>
            </a:pPr>
            <a:r>
              <a:rPr lang="en-US" sz="1600" dirty="0"/>
              <a:t>You promise to bake a cake for your Mom, who is driving home</a:t>
            </a:r>
          </a:p>
          <a:p>
            <a:pPr marL="285750" indent="-285750">
              <a:lnSpc>
                <a:spcPct val="150000"/>
              </a:lnSpc>
              <a:buFontTx/>
              <a:buChar char="-"/>
            </a:pPr>
            <a:r>
              <a:rPr lang="en-US" sz="1600" dirty="0"/>
              <a:t>Mom normally drives home in 10 minutes</a:t>
            </a:r>
          </a:p>
          <a:p>
            <a:pPr marL="285750" indent="-285750">
              <a:lnSpc>
                <a:spcPct val="150000"/>
              </a:lnSpc>
              <a:buFontTx/>
              <a:buChar char="-"/>
            </a:pPr>
            <a:r>
              <a:rPr lang="en-US" sz="1600" dirty="0"/>
              <a:t>Baking a cake takes 20 minutes</a:t>
            </a:r>
          </a:p>
          <a:p>
            <a:pPr marL="285750" indent="-285750">
              <a:lnSpc>
                <a:spcPct val="150000"/>
              </a:lnSpc>
              <a:buFontTx/>
              <a:buChar char="-"/>
            </a:pPr>
            <a:r>
              <a:rPr lang="en-US" sz="1600" dirty="0"/>
              <a:t>Because of traffic jam, it takes 30 minutes to drive home</a:t>
            </a:r>
          </a:p>
          <a:p>
            <a:pPr marL="285750" indent="-285750">
              <a:lnSpc>
                <a:spcPct val="150000"/>
              </a:lnSpc>
              <a:buFontTx/>
              <a:buChar char="-"/>
            </a:pPr>
            <a:r>
              <a:rPr lang="en-US" sz="1600" dirty="0"/>
              <a:t>Mom enjoys the cake when she comes back</a:t>
            </a:r>
          </a:p>
          <a:p>
            <a:pPr marL="285750" indent="-285750">
              <a:lnSpc>
                <a:spcPct val="150000"/>
              </a:lnSpc>
              <a:buFontTx/>
              <a:buChar char="-"/>
            </a:pPr>
            <a:r>
              <a:rPr lang="en-US" sz="1600" dirty="0"/>
              <a:t>Traffic jam is like the Safety Car condition</a:t>
            </a:r>
          </a:p>
          <a:p>
            <a:pPr marL="285750" indent="-285750">
              <a:lnSpc>
                <a:spcPct val="150000"/>
              </a:lnSpc>
              <a:buFontTx/>
              <a:buChar char="-"/>
            </a:pPr>
            <a:r>
              <a:rPr lang="en-US" sz="1600" dirty="0"/>
              <a:t>Baking cake is like going for a pitstop</a:t>
            </a:r>
          </a:p>
        </p:txBody>
      </p:sp>
    </p:spTree>
    <p:extLst>
      <p:ext uri="{BB962C8B-B14F-4D97-AF65-F5344CB8AC3E}">
        <p14:creationId xmlns:p14="http://schemas.microsoft.com/office/powerpoint/2010/main" val="490488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54B5B7-58EF-4F8D-8332-ACCF0BEA25BC}"/>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6" name="TextBox 5">
            <a:extLst>
              <a:ext uri="{FF2B5EF4-FFF2-40B4-BE49-F238E27FC236}">
                <a16:creationId xmlns:a16="http://schemas.microsoft.com/office/drawing/2014/main" id="{3321B79C-B51F-43DD-BD8E-B3E98A40114E}"/>
              </a:ext>
            </a:extLst>
          </p:cNvPr>
          <p:cNvSpPr txBox="1"/>
          <p:nvPr/>
        </p:nvSpPr>
        <p:spPr>
          <a:xfrm>
            <a:off x="8086135" y="1938247"/>
            <a:ext cx="4007744" cy="1893852"/>
          </a:xfrm>
          <a:prstGeom prst="rect">
            <a:avLst/>
          </a:prstGeom>
          <a:noFill/>
        </p:spPr>
        <p:txBody>
          <a:bodyPr wrap="square">
            <a:spAutoFit/>
          </a:bodyPr>
          <a:lstStyle/>
          <a:p>
            <a:pPr>
              <a:lnSpc>
                <a:spcPct val="150000"/>
              </a:lnSpc>
            </a:pPr>
            <a:r>
              <a:rPr lang="en-US" sz="1600" dirty="0"/>
              <a:t>Staying out on the track:</a:t>
            </a:r>
          </a:p>
          <a:p>
            <a:pPr marL="285750" indent="-285750">
              <a:lnSpc>
                <a:spcPct val="150000"/>
              </a:lnSpc>
              <a:buFontTx/>
              <a:buChar char="-"/>
            </a:pPr>
            <a:r>
              <a:rPr lang="en-US" sz="1600" dirty="0"/>
              <a:t>Gain positions/at least remain original position</a:t>
            </a:r>
          </a:p>
          <a:p>
            <a:pPr marL="285750" indent="-285750">
              <a:lnSpc>
                <a:spcPct val="150000"/>
              </a:lnSpc>
              <a:buFontTx/>
              <a:buChar char="-"/>
            </a:pPr>
            <a:r>
              <a:rPr lang="en-US" sz="1600" dirty="0"/>
              <a:t>Too little time for the team to react, about which tyre compound to put on</a:t>
            </a:r>
          </a:p>
        </p:txBody>
      </p:sp>
      <p:pic>
        <p:nvPicPr>
          <p:cNvPr id="3" name="Picture 2" descr="Shape&#10;&#10;Description automatically generated with low confidence">
            <a:extLst>
              <a:ext uri="{FF2B5EF4-FFF2-40B4-BE49-F238E27FC236}">
                <a16:creationId xmlns:a16="http://schemas.microsoft.com/office/drawing/2014/main" id="{5060A35B-1555-4C5F-912C-E98A9C890A47}"/>
              </a:ext>
            </a:extLst>
          </p:cNvPr>
          <p:cNvPicPr>
            <a:picLocks noChangeAspect="1"/>
          </p:cNvPicPr>
          <p:nvPr/>
        </p:nvPicPr>
        <p:blipFill>
          <a:blip r:embed="rId3"/>
          <a:stretch>
            <a:fillRect/>
          </a:stretch>
        </p:blipFill>
        <p:spPr>
          <a:xfrm>
            <a:off x="5182841" y="1959791"/>
            <a:ext cx="1826318" cy="1826318"/>
          </a:xfrm>
          <a:prstGeom prst="rect">
            <a:avLst/>
          </a:prstGeom>
        </p:spPr>
      </p:pic>
      <p:sp>
        <p:nvSpPr>
          <p:cNvPr id="7" name="Title 1">
            <a:extLst>
              <a:ext uri="{FF2B5EF4-FFF2-40B4-BE49-F238E27FC236}">
                <a16:creationId xmlns:a16="http://schemas.microsoft.com/office/drawing/2014/main" id="{3DED8DD0-3E76-4F4F-A9B2-671B99BB5D19}"/>
              </a:ext>
            </a:extLst>
          </p:cNvPr>
          <p:cNvSpPr>
            <a:spLocks noGrp="1"/>
          </p:cNvSpPr>
          <p:nvPr>
            <p:ph type="title"/>
          </p:nvPr>
        </p:nvSpPr>
        <p:spPr>
          <a:xfrm>
            <a:off x="1371600" y="685800"/>
            <a:ext cx="9601200" cy="1485900"/>
          </a:xfrm>
        </p:spPr>
        <p:txBody>
          <a:bodyPr/>
          <a:lstStyle/>
          <a:p>
            <a:r>
              <a:rPr lang="en-US" dirty="0"/>
              <a:t>Dilemma of Safety Car condition</a:t>
            </a:r>
          </a:p>
        </p:txBody>
      </p:sp>
      <p:sp>
        <p:nvSpPr>
          <p:cNvPr id="8" name="TextBox 7">
            <a:extLst>
              <a:ext uri="{FF2B5EF4-FFF2-40B4-BE49-F238E27FC236}">
                <a16:creationId xmlns:a16="http://schemas.microsoft.com/office/drawing/2014/main" id="{1CB6DDF2-1F30-453D-9661-D976F33E17C5}"/>
              </a:ext>
            </a:extLst>
          </p:cNvPr>
          <p:cNvSpPr txBox="1"/>
          <p:nvPr/>
        </p:nvSpPr>
        <p:spPr>
          <a:xfrm>
            <a:off x="831396" y="1938247"/>
            <a:ext cx="3587722" cy="1893852"/>
          </a:xfrm>
          <a:prstGeom prst="rect">
            <a:avLst/>
          </a:prstGeom>
          <a:noFill/>
        </p:spPr>
        <p:txBody>
          <a:bodyPr wrap="square">
            <a:spAutoFit/>
          </a:bodyPr>
          <a:lstStyle/>
          <a:p>
            <a:pPr>
              <a:lnSpc>
                <a:spcPct val="150000"/>
              </a:lnSpc>
            </a:pPr>
            <a:r>
              <a:rPr lang="en-US" sz="1600" dirty="0"/>
              <a:t>Going for a pitstop:</a:t>
            </a:r>
          </a:p>
          <a:p>
            <a:pPr marL="285750" indent="-285750">
              <a:lnSpc>
                <a:spcPct val="150000"/>
              </a:lnSpc>
              <a:buFontTx/>
              <a:buChar char="-"/>
            </a:pPr>
            <a:r>
              <a:rPr lang="en-US" sz="1600" dirty="0"/>
              <a:t>Lose less time than the planned pitstop</a:t>
            </a:r>
          </a:p>
          <a:p>
            <a:pPr marL="285750" indent="-285750">
              <a:lnSpc>
                <a:spcPct val="150000"/>
              </a:lnSpc>
              <a:buFontTx/>
              <a:buChar char="-"/>
            </a:pPr>
            <a:r>
              <a:rPr lang="en-US" sz="1600" dirty="0"/>
              <a:t>Fresher tyres for the remaining race</a:t>
            </a:r>
          </a:p>
          <a:p>
            <a:pPr marL="285750" indent="-285750">
              <a:lnSpc>
                <a:spcPct val="150000"/>
              </a:lnSpc>
              <a:buFontTx/>
              <a:buChar char="-"/>
            </a:pPr>
            <a:r>
              <a:rPr lang="en-US" sz="1600" dirty="0"/>
              <a:t>Reduced risk of tyre failure</a:t>
            </a:r>
          </a:p>
        </p:txBody>
      </p:sp>
      <p:pic>
        <p:nvPicPr>
          <p:cNvPr id="6146" name="Picture 2" descr="Formula 1 on Twitter: &quot;👀 Tyre choices for this weekend #SpanishGP 🇪🇸  #F1… &quot;">
            <a:extLst>
              <a:ext uri="{FF2B5EF4-FFF2-40B4-BE49-F238E27FC236}">
                <a16:creationId xmlns:a16="http://schemas.microsoft.com/office/drawing/2014/main" id="{F78E4EB3-C211-4891-AD3D-A87FF89D3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207" y="3983277"/>
            <a:ext cx="3509585" cy="19741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ercedes &quot;at the very worst end&quot; of F1 tyre problems">
            <a:extLst>
              <a:ext uri="{FF2B5EF4-FFF2-40B4-BE49-F238E27FC236}">
                <a16:creationId xmlns:a16="http://schemas.microsoft.com/office/drawing/2014/main" id="{7C0A7B82-51E1-4069-AB7F-A37D1CF32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604" y="3983277"/>
            <a:ext cx="2961213" cy="19741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1】2019新賽季賽程與規範更動：空氣力學更動、修改安全車規則| F1賽車| 賽車運動| 發燒車訊">
            <a:extLst>
              <a:ext uri="{FF2B5EF4-FFF2-40B4-BE49-F238E27FC236}">
                <a16:creationId xmlns:a16="http://schemas.microsoft.com/office/drawing/2014/main" id="{4122CB27-B961-49B7-BA20-038876A13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554" y="3979722"/>
            <a:ext cx="3509585" cy="197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1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968B-21EE-4E46-862D-42387F1A959B}"/>
              </a:ext>
            </a:extLst>
          </p:cNvPr>
          <p:cNvSpPr>
            <a:spLocks noGrp="1"/>
          </p:cNvSpPr>
          <p:nvPr>
            <p:ph type="title"/>
          </p:nvPr>
        </p:nvSpPr>
        <p:spPr/>
        <p:txBody>
          <a:bodyPr/>
          <a:lstStyle/>
          <a:p>
            <a:r>
              <a:rPr lang="en-US" dirty="0"/>
              <a:t>What?... Is Formula One</a:t>
            </a:r>
            <a:br>
              <a:rPr lang="en-US" dirty="0"/>
            </a:br>
            <a:r>
              <a:rPr lang="en-US" dirty="0"/>
              <a:t>What?... Is Pit-Stop Strategy</a:t>
            </a:r>
          </a:p>
        </p:txBody>
      </p:sp>
      <p:sp>
        <p:nvSpPr>
          <p:cNvPr id="3" name="Slide Number Placeholder 2">
            <a:extLst>
              <a:ext uri="{FF2B5EF4-FFF2-40B4-BE49-F238E27FC236}">
                <a16:creationId xmlns:a16="http://schemas.microsoft.com/office/drawing/2014/main" id="{634BD3A1-6EFC-4463-B4D6-DCD61810FC7D}"/>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8" name="f1 leclerc pit stop">
            <a:hlinkClick r:id="" action="ppaction://media"/>
            <a:extLst>
              <a:ext uri="{FF2B5EF4-FFF2-40B4-BE49-F238E27FC236}">
                <a16:creationId xmlns:a16="http://schemas.microsoft.com/office/drawing/2014/main" id="{5A27B708-E908-4C32-8B69-0E093C86A8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3540" y="2674307"/>
            <a:ext cx="5718132" cy="3216448"/>
          </a:xfrm>
          <a:prstGeom prst="rect">
            <a:avLst/>
          </a:prstGeom>
        </p:spPr>
      </p:pic>
      <p:sp>
        <p:nvSpPr>
          <p:cNvPr id="4" name="TextBox 3">
            <a:extLst>
              <a:ext uri="{FF2B5EF4-FFF2-40B4-BE49-F238E27FC236}">
                <a16:creationId xmlns:a16="http://schemas.microsoft.com/office/drawing/2014/main" id="{C37D6A03-A599-40C3-9027-2B7FA91A682C}"/>
              </a:ext>
            </a:extLst>
          </p:cNvPr>
          <p:cNvSpPr txBox="1"/>
          <p:nvPr/>
        </p:nvSpPr>
        <p:spPr>
          <a:xfrm>
            <a:off x="8001550" y="2805830"/>
            <a:ext cx="3428887" cy="1703543"/>
          </a:xfrm>
          <a:prstGeom prst="rect">
            <a:avLst/>
          </a:prstGeom>
          <a:noFill/>
        </p:spPr>
        <p:txBody>
          <a:bodyPr wrap="none" rtlCol="0">
            <a:spAutoFit/>
          </a:bodyPr>
          <a:lstStyle/>
          <a:p>
            <a:pPr marL="285750" indent="-285750">
              <a:lnSpc>
                <a:spcPct val="150000"/>
              </a:lnSpc>
              <a:buFontTx/>
              <a:buChar char="-"/>
            </a:pPr>
            <a:r>
              <a:rPr lang="en-US" dirty="0"/>
              <a:t>30 seconds lost in a pitstop</a:t>
            </a:r>
          </a:p>
          <a:p>
            <a:pPr marL="285750" indent="-285750">
              <a:lnSpc>
                <a:spcPct val="150000"/>
              </a:lnSpc>
              <a:buFontTx/>
              <a:buChar char="-"/>
            </a:pPr>
            <a:r>
              <a:rPr lang="en-US" dirty="0"/>
              <a:t>When to go for a pitstop?</a:t>
            </a:r>
          </a:p>
          <a:p>
            <a:pPr marL="285750" indent="-285750">
              <a:lnSpc>
                <a:spcPct val="150000"/>
              </a:lnSpc>
              <a:buFontTx/>
              <a:buChar char="-"/>
            </a:pPr>
            <a:r>
              <a:rPr lang="en-US" dirty="0"/>
              <a:t>How many times?</a:t>
            </a:r>
          </a:p>
          <a:p>
            <a:pPr marL="285750" indent="-285750">
              <a:lnSpc>
                <a:spcPct val="150000"/>
              </a:lnSpc>
              <a:buFontTx/>
              <a:buChar char="-"/>
            </a:pPr>
            <a:r>
              <a:rPr lang="en-US" dirty="0"/>
              <a:t>How about Accident Scenario?</a:t>
            </a:r>
          </a:p>
        </p:txBody>
      </p:sp>
    </p:spTree>
    <p:extLst>
      <p:ext uri="{BB962C8B-B14F-4D97-AF65-F5344CB8AC3E}">
        <p14:creationId xmlns:p14="http://schemas.microsoft.com/office/powerpoint/2010/main" val="677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2"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p:cTn id="17" fill="hold" display="0">
                  <p:stCondLst>
                    <p:cond delay="indefinite"/>
                  </p:stCondLst>
                </p:cTn>
                <p:tgtEl>
                  <p:spTgt spid="8"/>
                </p:tgtEl>
              </p:cMediaNode>
            </p:video>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1: Reuse model 1 with slight changes to input fields</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1107949" y="5295047"/>
            <a:ext cx="7003615" cy="338554"/>
          </a:xfrm>
          <a:prstGeom prst="rect">
            <a:avLst/>
          </a:prstGeom>
          <a:noFill/>
        </p:spPr>
        <p:txBody>
          <a:bodyPr wrap="square">
            <a:spAutoFit/>
          </a:bodyPr>
          <a:lstStyle/>
          <a:p>
            <a:pPr algn="ctr"/>
            <a:r>
              <a:rPr lang="en-US" sz="1600" dirty="0"/>
              <a:t>Dataset right after the first accident by No. 16 Charles Leclerc, Monaco 2019</a:t>
            </a:r>
          </a:p>
        </p:txBody>
      </p:sp>
      <p:pic>
        <p:nvPicPr>
          <p:cNvPr id="11" name="Picture 10">
            <a:extLst>
              <a:ext uri="{FF2B5EF4-FFF2-40B4-BE49-F238E27FC236}">
                <a16:creationId xmlns:a16="http://schemas.microsoft.com/office/drawing/2014/main" id="{151E54DD-A579-42A7-9B45-B76305271D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1410" y="2193290"/>
            <a:ext cx="7076695" cy="3080167"/>
          </a:xfrm>
          <a:prstGeom prst="rect">
            <a:avLst/>
          </a:prstGeom>
          <a:noFill/>
          <a:ln>
            <a:noFill/>
          </a:ln>
        </p:spPr>
      </p:pic>
      <p:sp>
        <p:nvSpPr>
          <p:cNvPr id="12" name="TextBox 11">
            <a:extLst>
              <a:ext uri="{FF2B5EF4-FFF2-40B4-BE49-F238E27FC236}">
                <a16:creationId xmlns:a16="http://schemas.microsoft.com/office/drawing/2014/main" id="{F4A7288E-32FF-4860-A7AE-C3725014C3F0}"/>
              </a:ext>
            </a:extLst>
          </p:cNvPr>
          <p:cNvSpPr txBox="1"/>
          <p:nvPr/>
        </p:nvSpPr>
        <p:spPr>
          <a:xfrm>
            <a:off x="8267178" y="1997902"/>
            <a:ext cx="3388290" cy="3740511"/>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Reusing model 1</a:t>
            </a:r>
          </a:p>
          <a:p>
            <a:pPr marL="285750" indent="-285750">
              <a:lnSpc>
                <a:spcPct val="150000"/>
              </a:lnSpc>
              <a:buFontTx/>
              <a:buChar char="-"/>
            </a:pPr>
            <a:r>
              <a:rPr lang="en-US" sz="1600" dirty="0"/>
              <a:t>Delete several columns that should be “unknown” by the time Accident occurs</a:t>
            </a:r>
          </a:p>
          <a:p>
            <a:pPr>
              <a:lnSpc>
                <a:spcPct val="150000"/>
              </a:lnSpc>
            </a:pPr>
            <a:r>
              <a:rPr lang="en-US" sz="1600" dirty="0"/>
              <a:t>Problems:</a:t>
            </a:r>
          </a:p>
          <a:p>
            <a:pPr marL="285750" indent="-285750">
              <a:lnSpc>
                <a:spcPct val="150000"/>
              </a:lnSpc>
              <a:buFontTx/>
              <a:buChar char="-"/>
            </a:pPr>
            <a:r>
              <a:rPr lang="en-US" sz="1600" dirty="0"/>
              <a:t>Sc = 1 can be from the first safety car occasion, or the second</a:t>
            </a:r>
          </a:p>
          <a:p>
            <a:pPr marL="285750" indent="-285750">
              <a:lnSpc>
                <a:spcPct val="150000"/>
              </a:lnSpc>
              <a:buFontTx/>
              <a:buChar char="-"/>
            </a:pPr>
            <a:r>
              <a:rPr lang="en-US" sz="1600" dirty="0"/>
              <a:t>Cannot represent multiple safety car scenario</a:t>
            </a:r>
          </a:p>
        </p:txBody>
      </p:sp>
    </p:spTree>
    <p:extLst>
      <p:ext uri="{BB962C8B-B14F-4D97-AF65-F5344CB8AC3E}">
        <p14:creationId xmlns:p14="http://schemas.microsoft.com/office/powerpoint/2010/main" val="183624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498A84-AB0D-4BF2-ACA8-02F4C9198CFA}"/>
              </a:ext>
            </a:extLst>
          </p:cNvPr>
          <p:cNvSpPr>
            <a:spLocks noGrp="1"/>
          </p:cNvSpPr>
          <p:nvPr>
            <p:ph type="sldNum" sz="quarter" idx="12"/>
          </p:nvPr>
        </p:nvSpPr>
        <p:spPr/>
        <p:txBody>
          <a:bodyPr/>
          <a:lstStyle/>
          <a:p>
            <a:fld id="{69E57DC2-970A-4B3E-BB1C-7A09969E49DF}" type="slidenum">
              <a:rPr lang="en-US" smtClean="0"/>
              <a:t>41</a:t>
            </a:fld>
            <a:endParaRPr lang="en-US" dirty="0"/>
          </a:p>
        </p:txBody>
      </p:sp>
      <p:pic>
        <p:nvPicPr>
          <p:cNvPr id="5" name="Picture 4">
            <a:extLst>
              <a:ext uri="{FF2B5EF4-FFF2-40B4-BE49-F238E27FC236}">
                <a16:creationId xmlns:a16="http://schemas.microsoft.com/office/drawing/2014/main" id="{EB9DF16F-F12D-4865-BC0B-BFFD154CE9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42539" y="1575887"/>
            <a:ext cx="5727700" cy="4699000"/>
          </a:xfrm>
          <a:prstGeom prst="rect">
            <a:avLst/>
          </a:prstGeom>
          <a:noFill/>
          <a:ln>
            <a:noFill/>
          </a:ln>
        </p:spPr>
      </p:pic>
      <p:sp>
        <p:nvSpPr>
          <p:cNvPr id="7" name="TextBox 6">
            <a:extLst>
              <a:ext uri="{FF2B5EF4-FFF2-40B4-BE49-F238E27FC236}">
                <a16:creationId xmlns:a16="http://schemas.microsoft.com/office/drawing/2014/main" id="{BBB09949-270E-424F-9068-236C5C53E944}"/>
              </a:ext>
            </a:extLst>
          </p:cNvPr>
          <p:cNvSpPr txBox="1"/>
          <p:nvPr/>
        </p:nvSpPr>
        <p:spPr>
          <a:xfrm>
            <a:off x="7736252" y="1778772"/>
            <a:ext cx="3676391" cy="2632516"/>
          </a:xfrm>
          <a:prstGeom prst="rect">
            <a:avLst/>
          </a:prstGeom>
          <a:noFill/>
        </p:spPr>
        <p:txBody>
          <a:bodyPr wrap="square">
            <a:spAutoFit/>
          </a:bodyPr>
          <a:lstStyle/>
          <a:p>
            <a:pPr>
              <a:lnSpc>
                <a:spcPct val="150000"/>
              </a:lnSpc>
            </a:pPr>
            <a:r>
              <a:rPr lang="en-US" sz="1600" dirty="0"/>
              <a:t>Dataset preprocessing:</a:t>
            </a:r>
          </a:p>
          <a:p>
            <a:pPr marL="285750" indent="-285750">
              <a:lnSpc>
                <a:spcPct val="150000"/>
              </a:lnSpc>
              <a:buFontTx/>
              <a:buChar char="-"/>
            </a:pPr>
            <a:r>
              <a:rPr lang="en-US" sz="1600" dirty="0"/>
              <a:t>Each Safety Car condition is treated as a separate record</a:t>
            </a:r>
          </a:p>
          <a:p>
            <a:pPr marL="285750" indent="-285750">
              <a:lnSpc>
                <a:spcPct val="150000"/>
              </a:lnSpc>
              <a:buFontTx/>
              <a:buChar char="-"/>
            </a:pPr>
            <a:r>
              <a:rPr lang="en-US" sz="1600" dirty="0"/>
              <a:t>A race with 2 Safety Car conditions will have a duplicated record for each driver, describing the 2 separate Safety Car events</a:t>
            </a:r>
          </a:p>
        </p:txBody>
      </p:sp>
      <p:sp>
        <p:nvSpPr>
          <p:cNvPr id="8" name="Title 1">
            <a:extLst>
              <a:ext uri="{FF2B5EF4-FFF2-40B4-BE49-F238E27FC236}">
                <a16:creationId xmlns:a16="http://schemas.microsoft.com/office/drawing/2014/main" id="{84D137BA-9699-4AD5-9C2D-18176DE205E9}"/>
              </a:ext>
            </a:extLst>
          </p:cNvPr>
          <p:cNvSpPr>
            <a:spLocks noGrp="1"/>
          </p:cNvSpPr>
          <p:nvPr>
            <p:ph type="title"/>
          </p:nvPr>
        </p:nvSpPr>
        <p:spPr>
          <a:xfrm>
            <a:off x="1371600" y="685800"/>
            <a:ext cx="9281786" cy="717115"/>
          </a:xfrm>
        </p:spPr>
        <p:txBody>
          <a:bodyPr/>
          <a:lstStyle/>
          <a:p>
            <a:r>
              <a:rPr lang="en-US" dirty="0"/>
              <a:t>Preprocessing of Dataset (partial)</a:t>
            </a:r>
          </a:p>
        </p:txBody>
      </p:sp>
      <p:sp>
        <p:nvSpPr>
          <p:cNvPr id="9" name="TextBox 8">
            <a:extLst>
              <a:ext uri="{FF2B5EF4-FFF2-40B4-BE49-F238E27FC236}">
                <a16:creationId xmlns:a16="http://schemas.microsoft.com/office/drawing/2014/main" id="{E0273863-ED38-4877-847E-700319352753}"/>
              </a:ext>
            </a:extLst>
          </p:cNvPr>
          <p:cNvSpPr txBox="1"/>
          <p:nvPr/>
        </p:nvSpPr>
        <p:spPr>
          <a:xfrm>
            <a:off x="804581" y="6312190"/>
            <a:ext cx="7003615" cy="338554"/>
          </a:xfrm>
          <a:prstGeom prst="rect">
            <a:avLst/>
          </a:prstGeom>
          <a:noFill/>
        </p:spPr>
        <p:txBody>
          <a:bodyPr wrap="square">
            <a:spAutoFit/>
          </a:bodyPr>
          <a:lstStyle/>
          <a:p>
            <a:pPr algn="ctr"/>
            <a:r>
              <a:rPr lang="en-US" sz="1600" dirty="0"/>
              <a:t>Brazil 2019, showing duplicated racers’ data rows</a:t>
            </a:r>
          </a:p>
        </p:txBody>
      </p:sp>
    </p:spTree>
    <p:extLst>
      <p:ext uri="{BB962C8B-B14F-4D97-AF65-F5344CB8AC3E}">
        <p14:creationId xmlns:p14="http://schemas.microsoft.com/office/powerpoint/2010/main" val="2535400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New columns, duplicate driver rows for each safety car scenario</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1229899" y="5724488"/>
            <a:ext cx="7003615" cy="338554"/>
          </a:xfrm>
          <a:prstGeom prst="rect">
            <a:avLst/>
          </a:prstGeom>
          <a:noFill/>
        </p:spPr>
        <p:txBody>
          <a:bodyPr wrap="square">
            <a:spAutoFit/>
          </a:bodyPr>
          <a:lstStyle/>
          <a:p>
            <a:pPr algn="ctr"/>
            <a:r>
              <a:rPr lang="en-US" sz="1600" dirty="0"/>
              <a:t>Loss of training and testing, 2016-2019 seasons</a:t>
            </a:r>
          </a:p>
        </p:txBody>
      </p:sp>
      <p:sp>
        <p:nvSpPr>
          <p:cNvPr id="10" name="TextBox 9">
            <a:extLst>
              <a:ext uri="{FF2B5EF4-FFF2-40B4-BE49-F238E27FC236}">
                <a16:creationId xmlns:a16="http://schemas.microsoft.com/office/drawing/2014/main" id="{634ED7F0-915A-41A4-84C1-E2AA6DC83625}"/>
              </a:ext>
            </a:extLst>
          </p:cNvPr>
          <p:cNvSpPr txBox="1"/>
          <p:nvPr/>
        </p:nvSpPr>
        <p:spPr>
          <a:xfrm>
            <a:off x="8233514" y="2171700"/>
            <a:ext cx="3676391" cy="1893852"/>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15 input columns</a:t>
            </a:r>
          </a:p>
          <a:p>
            <a:pPr marL="285750" indent="-285750">
              <a:lnSpc>
                <a:spcPct val="150000"/>
              </a:lnSpc>
              <a:buFontTx/>
              <a:buChar char="-"/>
            </a:pPr>
            <a:r>
              <a:rPr lang="en-US" sz="1600" dirty="0"/>
              <a:t>Input columns concern “current state” of the car and the race</a:t>
            </a:r>
          </a:p>
          <a:p>
            <a:pPr marL="285750" indent="-285750">
              <a:lnSpc>
                <a:spcPct val="150000"/>
              </a:lnSpc>
              <a:buFontTx/>
              <a:buChar char="-"/>
            </a:pPr>
            <a:r>
              <a:rPr lang="en-US" sz="1600" dirty="0"/>
              <a:t>Same model architecture as model 1</a:t>
            </a:r>
          </a:p>
        </p:txBody>
      </p:sp>
      <p:pic>
        <p:nvPicPr>
          <p:cNvPr id="7" name="Picture 6">
            <a:extLst>
              <a:ext uri="{FF2B5EF4-FFF2-40B4-BE49-F238E27FC236}">
                <a16:creationId xmlns:a16="http://schemas.microsoft.com/office/drawing/2014/main" id="{6ABDFEFE-24EF-44F3-B708-5ECC6391283E}"/>
              </a:ext>
            </a:extLst>
          </p:cNvPr>
          <p:cNvPicPr/>
          <p:nvPr/>
        </p:nvPicPr>
        <p:blipFill>
          <a:blip r:embed="rId3"/>
          <a:stretch>
            <a:fillRect/>
          </a:stretch>
        </p:blipFill>
        <p:spPr>
          <a:xfrm>
            <a:off x="1371600" y="2102458"/>
            <a:ext cx="6659671" cy="3622030"/>
          </a:xfrm>
          <a:prstGeom prst="rect">
            <a:avLst/>
          </a:prstGeom>
        </p:spPr>
      </p:pic>
    </p:spTree>
    <p:extLst>
      <p:ext uri="{BB962C8B-B14F-4D97-AF65-F5344CB8AC3E}">
        <p14:creationId xmlns:p14="http://schemas.microsoft.com/office/powerpoint/2010/main" val="4058804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New columns, duplicate driver rows for each safety car scenario</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1180198" y="5599226"/>
            <a:ext cx="5006237" cy="338554"/>
          </a:xfrm>
          <a:prstGeom prst="rect">
            <a:avLst/>
          </a:prstGeom>
          <a:noFill/>
        </p:spPr>
        <p:txBody>
          <a:bodyPr wrap="square">
            <a:spAutoFit/>
          </a:bodyPr>
          <a:lstStyle/>
          <a:p>
            <a:pPr algn="ctr"/>
            <a:r>
              <a:rPr lang="en-US" sz="1600" dirty="0"/>
              <a:t>Loss of training and testing, 2016-2020 seasons.</a:t>
            </a:r>
          </a:p>
        </p:txBody>
      </p:sp>
      <p:pic>
        <p:nvPicPr>
          <p:cNvPr id="8" name="Picture 7">
            <a:extLst>
              <a:ext uri="{FF2B5EF4-FFF2-40B4-BE49-F238E27FC236}">
                <a16:creationId xmlns:a16="http://schemas.microsoft.com/office/drawing/2014/main" id="{37A8097A-2970-45F6-A352-F2C0FB0BC124}"/>
              </a:ext>
            </a:extLst>
          </p:cNvPr>
          <p:cNvPicPr/>
          <p:nvPr/>
        </p:nvPicPr>
        <p:blipFill>
          <a:blip r:embed="rId3"/>
          <a:stretch>
            <a:fillRect/>
          </a:stretch>
        </p:blipFill>
        <p:spPr>
          <a:xfrm>
            <a:off x="1270635" y="2796434"/>
            <a:ext cx="4825365" cy="2743200"/>
          </a:xfrm>
          <a:prstGeom prst="rect">
            <a:avLst/>
          </a:prstGeom>
        </p:spPr>
      </p:pic>
      <p:pic>
        <p:nvPicPr>
          <p:cNvPr id="11" name="Picture 10">
            <a:extLst>
              <a:ext uri="{FF2B5EF4-FFF2-40B4-BE49-F238E27FC236}">
                <a16:creationId xmlns:a16="http://schemas.microsoft.com/office/drawing/2014/main" id="{85C9F28A-62AF-4246-B65C-83D6117A508D}"/>
              </a:ext>
            </a:extLst>
          </p:cNvPr>
          <p:cNvPicPr/>
          <p:nvPr/>
        </p:nvPicPr>
        <p:blipFill>
          <a:blip r:embed="rId4"/>
          <a:stretch>
            <a:fillRect/>
          </a:stretch>
        </p:blipFill>
        <p:spPr>
          <a:xfrm>
            <a:off x="6742200" y="2796434"/>
            <a:ext cx="4655820" cy="2743200"/>
          </a:xfrm>
          <a:prstGeom prst="rect">
            <a:avLst/>
          </a:prstGeom>
        </p:spPr>
      </p:pic>
      <p:sp>
        <p:nvSpPr>
          <p:cNvPr id="12" name="TextBox 11">
            <a:extLst>
              <a:ext uri="{FF2B5EF4-FFF2-40B4-BE49-F238E27FC236}">
                <a16:creationId xmlns:a16="http://schemas.microsoft.com/office/drawing/2014/main" id="{8023C74C-0694-492A-A47E-3460657F5A0D}"/>
              </a:ext>
            </a:extLst>
          </p:cNvPr>
          <p:cNvSpPr txBox="1"/>
          <p:nvPr/>
        </p:nvSpPr>
        <p:spPr>
          <a:xfrm>
            <a:off x="6566991" y="5599226"/>
            <a:ext cx="5006237" cy="338554"/>
          </a:xfrm>
          <a:prstGeom prst="rect">
            <a:avLst/>
          </a:prstGeom>
          <a:noFill/>
        </p:spPr>
        <p:txBody>
          <a:bodyPr wrap="square">
            <a:spAutoFit/>
          </a:bodyPr>
          <a:lstStyle/>
          <a:p>
            <a:pPr algn="ctr"/>
            <a:r>
              <a:rPr lang="en-US" sz="1600" dirty="0"/>
              <a:t>Loss of training and testing, 2016-2018 seasons.</a:t>
            </a:r>
          </a:p>
        </p:txBody>
      </p:sp>
    </p:spTree>
    <p:extLst>
      <p:ext uri="{BB962C8B-B14F-4D97-AF65-F5344CB8AC3E}">
        <p14:creationId xmlns:p14="http://schemas.microsoft.com/office/powerpoint/2010/main" val="886665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New columns, duplicate driver rows for each safety car scenario</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869467" y="5475264"/>
            <a:ext cx="6116214" cy="338554"/>
          </a:xfrm>
          <a:prstGeom prst="rect">
            <a:avLst/>
          </a:prstGeom>
          <a:noFill/>
        </p:spPr>
        <p:txBody>
          <a:bodyPr wrap="square">
            <a:spAutoFit/>
          </a:bodyPr>
          <a:lstStyle/>
          <a:p>
            <a:pPr algn="ctr"/>
            <a:r>
              <a:rPr lang="en-US" sz="1600" dirty="0"/>
              <a:t>Frequency distribution of each position gained, 2016-2020 seasons</a:t>
            </a:r>
          </a:p>
        </p:txBody>
      </p:sp>
      <p:sp>
        <p:nvSpPr>
          <p:cNvPr id="10" name="TextBox 9">
            <a:extLst>
              <a:ext uri="{FF2B5EF4-FFF2-40B4-BE49-F238E27FC236}">
                <a16:creationId xmlns:a16="http://schemas.microsoft.com/office/drawing/2014/main" id="{1C00A61B-DBED-41D7-BD9B-6C872FF11381}"/>
              </a:ext>
            </a:extLst>
          </p:cNvPr>
          <p:cNvSpPr txBox="1"/>
          <p:nvPr/>
        </p:nvSpPr>
        <p:spPr>
          <a:xfrm>
            <a:off x="7039629" y="2482074"/>
            <a:ext cx="4835046" cy="2263184"/>
          </a:xfrm>
          <a:prstGeom prst="rect">
            <a:avLst/>
          </a:prstGeom>
          <a:noFill/>
        </p:spPr>
        <p:txBody>
          <a:bodyPr wrap="square">
            <a:spAutoFit/>
          </a:bodyPr>
          <a:lstStyle/>
          <a:p>
            <a:pPr>
              <a:lnSpc>
                <a:spcPct val="150000"/>
              </a:lnSpc>
            </a:pPr>
            <a:r>
              <a:rPr lang="en-US" sz="1600" dirty="0"/>
              <a:t>Imbalance of result label:</a:t>
            </a:r>
          </a:p>
          <a:p>
            <a:pPr marL="285750" indent="-285750">
              <a:lnSpc>
                <a:spcPct val="150000"/>
              </a:lnSpc>
              <a:buFontTx/>
              <a:buChar char="-"/>
            </a:pPr>
            <a:r>
              <a:rPr lang="en-US" sz="1600" dirty="0"/>
              <a:t>Consists of mainly zeroes as result label</a:t>
            </a:r>
          </a:p>
          <a:p>
            <a:pPr marL="285750" indent="-285750">
              <a:lnSpc>
                <a:spcPct val="150000"/>
              </a:lnSpc>
              <a:buFontTx/>
              <a:buChar char="-"/>
            </a:pPr>
            <a:r>
              <a:rPr lang="en-US" sz="1600" dirty="0"/>
              <a:t>Few data rows from -2 to -10, and +4 to +10</a:t>
            </a:r>
          </a:p>
          <a:p>
            <a:pPr marL="285750" indent="-285750">
              <a:lnSpc>
                <a:spcPct val="150000"/>
              </a:lnSpc>
              <a:buFontTx/>
              <a:buChar char="-"/>
            </a:pPr>
            <a:r>
              <a:rPr lang="en-US" sz="1600" dirty="0"/>
              <a:t>Same situation we met in Model 1: Version 3</a:t>
            </a:r>
          </a:p>
          <a:p>
            <a:pPr>
              <a:lnSpc>
                <a:spcPct val="150000"/>
              </a:lnSpc>
            </a:pPr>
            <a:r>
              <a:rPr lang="en-US" sz="1600" dirty="0"/>
              <a:t>Solution:</a:t>
            </a:r>
          </a:p>
          <a:p>
            <a:pPr marL="285750" indent="-285750">
              <a:lnSpc>
                <a:spcPct val="150000"/>
              </a:lnSpc>
              <a:buFontTx/>
              <a:buChar char="-"/>
            </a:pPr>
            <a:r>
              <a:rPr lang="en-US" sz="1600" dirty="0"/>
              <a:t>Crop out high-frequency rows</a:t>
            </a:r>
          </a:p>
        </p:txBody>
      </p:sp>
      <p:pic>
        <p:nvPicPr>
          <p:cNvPr id="13" name="Picture 12">
            <a:extLst>
              <a:ext uri="{FF2B5EF4-FFF2-40B4-BE49-F238E27FC236}">
                <a16:creationId xmlns:a16="http://schemas.microsoft.com/office/drawing/2014/main" id="{296AB0CA-4914-437A-9CBF-E0979B706FED}"/>
              </a:ext>
            </a:extLst>
          </p:cNvPr>
          <p:cNvPicPr/>
          <p:nvPr/>
        </p:nvPicPr>
        <p:blipFill>
          <a:blip r:embed="rId3"/>
          <a:stretch>
            <a:fillRect/>
          </a:stretch>
        </p:blipFill>
        <p:spPr>
          <a:xfrm>
            <a:off x="1170404" y="2652386"/>
            <a:ext cx="5514340" cy="2743200"/>
          </a:xfrm>
          <a:prstGeom prst="rect">
            <a:avLst/>
          </a:prstGeom>
        </p:spPr>
      </p:pic>
    </p:spTree>
    <p:extLst>
      <p:ext uri="{BB962C8B-B14F-4D97-AF65-F5344CB8AC3E}">
        <p14:creationId xmlns:p14="http://schemas.microsoft.com/office/powerpoint/2010/main" val="4148355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New columns, duplicate driver rows for each safety car scenario</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45</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583357" y="5430045"/>
            <a:ext cx="6689991" cy="584775"/>
          </a:xfrm>
          <a:prstGeom prst="rect">
            <a:avLst/>
          </a:prstGeom>
          <a:noFill/>
        </p:spPr>
        <p:txBody>
          <a:bodyPr wrap="square">
            <a:spAutoFit/>
          </a:bodyPr>
          <a:lstStyle/>
          <a:p>
            <a:pPr algn="ctr"/>
            <a:r>
              <a:rPr lang="en-US" sz="1600" dirty="0"/>
              <a:t>Loss of training and testing, high frequencies cropped, </a:t>
            </a:r>
          </a:p>
          <a:p>
            <a:pPr algn="ctr"/>
            <a:r>
              <a:rPr lang="en-US" sz="1600" dirty="0"/>
              <a:t>2016-2019 seasons</a:t>
            </a:r>
          </a:p>
        </p:txBody>
      </p:sp>
      <p:sp>
        <p:nvSpPr>
          <p:cNvPr id="10" name="TextBox 9">
            <a:extLst>
              <a:ext uri="{FF2B5EF4-FFF2-40B4-BE49-F238E27FC236}">
                <a16:creationId xmlns:a16="http://schemas.microsoft.com/office/drawing/2014/main" id="{1C00A61B-DBED-41D7-BD9B-6C872FF11381}"/>
              </a:ext>
            </a:extLst>
          </p:cNvPr>
          <p:cNvSpPr txBox="1"/>
          <p:nvPr/>
        </p:nvSpPr>
        <p:spPr>
          <a:xfrm>
            <a:off x="7039629" y="2482074"/>
            <a:ext cx="4835046" cy="3001847"/>
          </a:xfrm>
          <a:prstGeom prst="rect">
            <a:avLst/>
          </a:prstGeom>
          <a:noFill/>
        </p:spPr>
        <p:txBody>
          <a:bodyPr wrap="square">
            <a:spAutoFit/>
          </a:bodyPr>
          <a:lstStyle/>
          <a:p>
            <a:pPr>
              <a:lnSpc>
                <a:spcPct val="150000"/>
              </a:lnSpc>
            </a:pPr>
            <a:r>
              <a:rPr lang="en-US" sz="1600" dirty="0"/>
              <a:t>Observation:</a:t>
            </a:r>
          </a:p>
          <a:p>
            <a:pPr marL="285750" indent="-285750">
              <a:lnSpc>
                <a:spcPct val="150000"/>
              </a:lnSpc>
              <a:buFontTx/>
              <a:buChar char="-"/>
            </a:pPr>
            <a:r>
              <a:rPr lang="en-US" sz="1600" dirty="0"/>
              <a:t>Performs worse than uncropped model </a:t>
            </a:r>
          </a:p>
          <a:p>
            <a:pPr>
              <a:lnSpc>
                <a:spcPct val="150000"/>
              </a:lnSpc>
            </a:pPr>
            <a:r>
              <a:rPr lang="en-US" sz="1600" dirty="0"/>
              <a:t>Solution:</a:t>
            </a:r>
          </a:p>
          <a:p>
            <a:pPr marL="285750" indent="-285750">
              <a:lnSpc>
                <a:spcPct val="150000"/>
              </a:lnSpc>
              <a:buFontTx/>
              <a:buChar char="-"/>
            </a:pPr>
            <a:r>
              <a:rPr lang="en-US" sz="1600" dirty="0"/>
              <a:t>Since this model focuses on the binary decision under safety car condition: 1) pit in, 2)stay out</a:t>
            </a:r>
          </a:p>
          <a:p>
            <a:pPr marL="285750" indent="-285750">
              <a:lnSpc>
                <a:spcPct val="150000"/>
              </a:lnSpc>
              <a:buFontTx/>
              <a:buChar char="-"/>
            </a:pPr>
            <a:r>
              <a:rPr lang="en-US" sz="1600" dirty="0"/>
              <a:t>We should check the distribution of this input column: “pitstop decision under safety car condition”</a:t>
            </a:r>
          </a:p>
        </p:txBody>
      </p:sp>
      <p:pic>
        <p:nvPicPr>
          <p:cNvPr id="7" name="Picture 6">
            <a:extLst>
              <a:ext uri="{FF2B5EF4-FFF2-40B4-BE49-F238E27FC236}">
                <a16:creationId xmlns:a16="http://schemas.microsoft.com/office/drawing/2014/main" id="{2939FDF9-FD8E-4BD9-A378-C858E9F4357A}"/>
              </a:ext>
            </a:extLst>
          </p:cNvPr>
          <p:cNvPicPr/>
          <p:nvPr/>
        </p:nvPicPr>
        <p:blipFill>
          <a:blip r:embed="rId3"/>
          <a:stretch>
            <a:fillRect/>
          </a:stretch>
        </p:blipFill>
        <p:spPr>
          <a:xfrm>
            <a:off x="1093161" y="2364287"/>
            <a:ext cx="5670384" cy="3015642"/>
          </a:xfrm>
          <a:prstGeom prst="rect">
            <a:avLst/>
          </a:prstGeom>
        </p:spPr>
      </p:pic>
    </p:spTree>
    <p:extLst>
      <p:ext uri="{BB962C8B-B14F-4D97-AF65-F5344CB8AC3E}">
        <p14:creationId xmlns:p14="http://schemas.microsoft.com/office/powerpoint/2010/main" val="3821652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New columns, duplicate driver rows for each safety car scenario</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46</a:t>
            </a:fld>
            <a:endParaRPr lang="en-US" dirty="0"/>
          </a:p>
        </p:txBody>
      </p:sp>
      <p:sp>
        <p:nvSpPr>
          <p:cNvPr id="10" name="TextBox 9">
            <a:extLst>
              <a:ext uri="{FF2B5EF4-FFF2-40B4-BE49-F238E27FC236}">
                <a16:creationId xmlns:a16="http://schemas.microsoft.com/office/drawing/2014/main" id="{1C00A61B-DBED-41D7-BD9B-6C872FF11381}"/>
              </a:ext>
            </a:extLst>
          </p:cNvPr>
          <p:cNvSpPr txBox="1"/>
          <p:nvPr/>
        </p:nvSpPr>
        <p:spPr>
          <a:xfrm>
            <a:off x="8458482" y="1931281"/>
            <a:ext cx="3416193" cy="4848507"/>
          </a:xfrm>
          <a:prstGeom prst="rect">
            <a:avLst/>
          </a:prstGeom>
          <a:noFill/>
        </p:spPr>
        <p:txBody>
          <a:bodyPr wrap="square">
            <a:spAutoFit/>
          </a:bodyPr>
          <a:lstStyle/>
          <a:p>
            <a:pPr>
              <a:lnSpc>
                <a:spcPct val="150000"/>
              </a:lnSpc>
            </a:pPr>
            <a:r>
              <a:rPr lang="en-US" sz="1600" dirty="0"/>
              <a:t>Frequency of each pit decision:</a:t>
            </a:r>
          </a:p>
          <a:p>
            <a:pPr marL="285750" indent="-285750">
              <a:lnSpc>
                <a:spcPct val="150000"/>
              </a:lnSpc>
              <a:buFontTx/>
              <a:buChar char="-"/>
            </a:pPr>
            <a:r>
              <a:rPr lang="en-US" sz="1600" dirty="0"/>
              <a:t>671:241 in 2016-2019 seasons</a:t>
            </a:r>
          </a:p>
          <a:p>
            <a:pPr marL="285750" indent="-285750">
              <a:lnSpc>
                <a:spcPct val="150000"/>
              </a:lnSpc>
              <a:buFontTx/>
              <a:buChar char="-"/>
            </a:pPr>
            <a:r>
              <a:rPr lang="en-US" sz="1600" dirty="0"/>
              <a:t>813:401 in 2016-2020 seasons</a:t>
            </a:r>
          </a:p>
          <a:p>
            <a:pPr>
              <a:lnSpc>
                <a:spcPct val="150000"/>
              </a:lnSpc>
            </a:pPr>
            <a:r>
              <a:rPr lang="en-US" sz="1600" dirty="0"/>
              <a:t>Observation:</a:t>
            </a:r>
          </a:p>
          <a:p>
            <a:pPr marL="285750" indent="-285750">
              <a:lnSpc>
                <a:spcPct val="150000"/>
              </a:lnSpc>
              <a:buFontTx/>
              <a:buChar char="-"/>
            </a:pPr>
            <a:r>
              <a:rPr lang="en-US" sz="1600" dirty="0"/>
              <a:t>2016-2020 is more “balanced”, about 2:1</a:t>
            </a:r>
          </a:p>
          <a:p>
            <a:pPr marL="285750" indent="-285750">
              <a:lnSpc>
                <a:spcPct val="150000"/>
              </a:lnSpc>
              <a:buFontTx/>
              <a:buChar char="-"/>
            </a:pPr>
            <a:r>
              <a:rPr lang="en-US" sz="1600" dirty="0"/>
              <a:t>2016-2019 is less “balanced”, about 3:1</a:t>
            </a:r>
          </a:p>
          <a:p>
            <a:pPr marL="285750" indent="-285750">
              <a:lnSpc>
                <a:spcPct val="150000"/>
              </a:lnSpc>
              <a:buFontTx/>
              <a:buChar char="-"/>
            </a:pPr>
            <a:r>
              <a:rPr lang="en-US" sz="1600" dirty="0"/>
              <a:t>However, we already know that 2016-2019 has a higher model accuracy/lower MAE loss</a:t>
            </a:r>
          </a:p>
          <a:p>
            <a:pPr marL="285750" indent="-285750">
              <a:lnSpc>
                <a:spcPct val="150000"/>
              </a:lnSpc>
              <a:buFontTx/>
              <a:buChar char="-"/>
            </a:pPr>
            <a:r>
              <a:rPr lang="en-US" sz="1600" dirty="0"/>
              <a:t>Stay with uncropped model</a:t>
            </a:r>
          </a:p>
          <a:p>
            <a:pPr marL="285750" indent="-285750">
              <a:lnSpc>
                <a:spcPct val="150000"/>
              </a:lnSpc>
              <a:buFontTx/>
              <a:buChar char="-"/>
            </a:pPr>
            <a:endParaRPr lang="en-US" sz="1600" dirty="0"/>
          </a:p>
        </p:txBody>
      </p:sp>
      <p:pic>
        <p:nvPicPr>
          <p:cNvPr id="8" name="Picture 7">
            <a:extLst>
              <a:ext uri="{FF2B5EF4-FFF2-40B4-BE49-F238E27FC236}">
                <a16:creationId xmlns:a16="http://schemas.microsoft.com/office/drawing/2014/main" id="{2666E702-2F20-4AC7-833B-0F0A11D0BC4C}"/>
              </a:ext>
            </a:extLst>
          </p:cNvPr>
          <p:cNvPicPr/>
          <p:nvPr/>
        </p:nvPicPr>
        <p:blipFill>
          <a:blip r:embed="rId3"/>
          <a:stretch>
            <a:fillRect/>
          </a:stretch>
        </p:blipFill>
        <p:spPr>
          <a:xfrm>
            <a:off x="853088" y="2272558"/>
            <a:ext cx="3612442" cy="2171688"/>
          </a:xfrm>
          <a:prstGeom prst="rect">
            <a:avLst/>
          </a:prstGeom>
        </p:spPr>
      </p:pic>
      <p:pic>
        <p:nvPicPr>
          <p:cNvPr id="11" name="Picture 10">
            <a:extLst>
              <a:ext uri="{FF2B5EF4-FFF2-40B4-BE49-F238E27FC236}">
                <a16:creationId xmlns:a16="http://schemas.microsoft.com/office/drawing/2014/main" id="{7F60AA55-B934-4CF3-8AE8-16FA1D079BE4}"/>
              </a:ext>
            </a:extLst>
          </p:cNvPr>
          <p:cNvPicPr/>
          <p:nvPr/>
        </p:nvPicPr>
        <p:blipFill>
          <a:blip r:embed="rId4"/>
          <a:stretch>
            <a:fillRect/>
          </a:stretch>
        </p:blipFill>
        <p:spPr>
          <a:xfrm>
            <a:off x="4655785" y="2269835"/>
            <a:ext cx="3612442" cy="2174411"/>
          </a:xfrm>
          <a:prstGeom prst="rect">
            <a:avLst/>
          </a:prstGeom>
        </p:spPr>
      </p:pic>
      <p:pic>
        <p:nvPicPr>
          <p:cNvPr id="12" name="Picture 11">
            <a:extLst>
              <a:ext uri="{FF2B5EF4-FFF2-40B4-BE49-F238E27FC236}">
                <a16:creationId xmlns:a16="http://schemas.microsoft.com/office/drawing/2014/main" id="{59912E0A-F09C-47F4-8D16-0E1AF278C34B}"/>
              </a:ext>
            </a:extLst>
          </p:cNvPr>
          <p:cNvPicPr/>
          <p:nvPr/>
        </p:nvPicPr>
        <p:blipFill>
          <a:blip r:embed="rId5"/>
          <a:stretch>
            <a:fillRect/>
          </a:stretch>
        </p:blipFill>
        <p:spPr>
          <a:xfrm>
            <a:off x="4655785" y="4648569"/>
            <a:ext cx="3612442" cy="2053658"/>
          </a:xfrm>
          <a:prstGeom prst="rect">
            <a:avLst/>
          </a:prstGeom>
        </p:spPr>
      </p:pic>
      <p:pic>
        <p:nvPicPr>
          <p:cNvPr id="13" name="Picture 12">
            <a:extLst>
              <a:ext uri="{FF2B5EF4-FFF2-40B4-BE49-F238E27FC236}">
                <a16:creationId xmlns:a16="http://schemas.microsoft.com/office/drawing/2014/main" id="{22CA8731-10D1-4DF5-BA24-D46A1A380A77}"/>
              </a:ext>
            </a:extLst>
          </p:cNvPr>
          <p:cNvPicPr/>
          <p:nvPr/>
        </p:nvPicPr>
        <p:blipFill>
          <a:blip r:embed="rId6"/>
          <a:stretch>
            <a:fillRect/>
          </a:stretch>
        </p:blipFill>
        <p:spPr>
          <a:xfrm>
            <a:off x="768180" y="4648569"/>
            <a:ext cx="3775973" cy="2053658"/>
          </a:xfrm>
          <a:prstGeom prst="rect">
            <a:avLst/>
          </a:prstGeom>
        </p:spPr>
      </p:pic>
      <p:sp>
        <p:nvSpPr>
          <p:cNvPr id="14" name="TextBox 13">
            <a:extLst>
              <a:ext uri="{FF2B5EF4-FFF2-40B4-BE49-F238E27FC236}">
                <a16:creationId xmlns:a16="http://schemas.microsoft.com/office/drawing/2014/main" id="{AC673CC4-E1AD-42A3-A62C-E8EDAB18BBA9}"/>
              </a:ext>
            </a:extLst>
          </p:cNvPr>
          <p:cNvSpPr txBox="1"/>
          <p:nvPr/>
        </p:nvSpPr>
        <p:spPr>
          <a:xfrm>
            <a:off x="2040278" y="1931281"/>
            <a:ext cx="1316685" cy="338554"/>
          </a:xfrm>
          <a:prstGeom prst="rect">
            <a:avLst/>
          </a:prstGeom>
          <a:noFill/>
        </p:spPr>
        <p:txBody>
          <a:bodyPr wrap="square">
            <a:spAutoFit/>
          </a:bodyPr>
          <a:lstStyle/>
          <a:p>
            <a:pPr algn="ctr"/>
            <a:r>
              <a:rPr lang="en-US" sz="1600" dirty="0"/>
              <a:t>2016-2019</a:t>
            </a:r>
          </a:p>
        </p:txBody>
      </p:sp>
      <p:sp>
        <p:nvSpPr>
          <p:cNvPr id="15" name="TextBox 14">
            <a:extLst>
              <a:ext uri="{FF2B5EF4-FFF2-40B4-BE49-F238E27FC236}">
                <a16:creationId xmlns:a16="http://schemas.microsoft.com/office/drawing/2014/main" id="{6A58C97B-8C1C-4504-B12F-ED6638D2CDE2}"/>
              </a:ext>
            </a:extLst>
          </p:cNvPr>
          <p:cNvSpPr txBox="1"/>
          <p:nvPr/>
        </p:nvSpPr>
        <p:spPr>
          <a:xfrm>
            <a:off x="5803664" y="1931281"/>
            <a:ext cx="1316685" cy="338554"/>
          </a:xfrm>
          <a:prstGeom prst="rect">
            <a:avLst/>
          </a:prstGeom>
          <a:noFill/>
        </p:spPr>
        <p:txBody>
          <a:bodyPr wrap="square">
            <a:spAutoFit/>
          </a:bodyPr>
          <a:lstStyle/>
          <a:p>
            <a:pPr algn="ctr"/>
            <a:r>
              <a:rPr lang="en-US" sz="1600" dirty="0"/>
              <a:t>2016-2020</a:t>
            </a:r>
          </a:p>
        </p:txBody>
      </p:sp>
    </p:spTree>
    <p:extLst>
      <p:ext uri="{BB962C8B-B14F-4D97-AF65-F5344CB8AC3E}">
        <p14:creationId xmlns:p14="http://schemas.microsoft.com/office/powerpoint/2010/main" val="1200532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2 architecture</a:t>
            </a:r>
          </a:p>
        </p:txBody>
      </p:sp>
      <p:pic>
        <p:nvPicPr>
          <p:cNvPr id="7" name="Picture 6" descr="Shape&#10;&#10;Description automatically generated with low confidence">
            <a:extLst>
              <a:ext uri="{FF2B5EF4-FFF2-40B4-BE49-F238E27FC236}">
                <a16:creationId xmlns:a16="http://schemas.microsoft.com/office/drawing/2014/main" id="{7406443F-609F-4266-8A7C-0DB6BB586ED0}"/>
              </a:ext>
            </a:extLst>
          </p:cNvPr>
          <p:cNvPicPr>
            <a:picLocks noChangeAspect="1"/>
          </p:cNvPicPr>
          <p:nvPr/>
        </p:nvPicPr>
        <p:blipFill>
          <a:blip r:embed="rId3"/>
          <a:stretch>
            <a:fillRect/>
          </a:stretch>
        </p:blipFill>
        <p:spPr>
          <a:xfrm>
            <a:off x="5362596" y="2909360"/>
            <a:ext cx="1889455" cy="1889455"/>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D17ECBFC-9B2F-4E8C-B4A1-63FEAB1D17EC}"/>
              </a:ext>
            </a:extLst>
          </p:cNvPr>
          <p:cNvPicPr>
            <a:picLocks noChangeAspect="1"/>
          </p:cNvPicPr>
          <p:nvPr/>
        </p:nvPicPr>
        <p:blipFill>
          <a:blip r:embed="rId4"/>
          <a:stretch>
            <a:fillRect/>
          </a:stretch>
        </p:blipFill>
        <p:spPr>
          <a:xfrm>
            <a:off x="2814498" y="1274351"/>
            <a:ext cx="422283" cy="422283"/>
          </a:xfrm>
          <a:prstGeom prst="rect">
            <a:avLst/>
          </a:prstGeom>
        </p:spPr>
      </p:pic>
      <p:sp>
        <p:nvSpPr>
          <p:cNvPr id="9" name="TextBox 8">
            <a:extLst>
              <a:ext uri="{FF2B5EF4-FFF2-40B4-BE49-F238E27FC236}">
                <a16:creationId xmlns:a16="http://schemas.microsoft.com/office/drawing/2014/main" id="{8A360130-DF88-46DF-B8FF-2AA08D6A3160}"/>
              </a:ext>
            </a:extLst>
          </p:cNvPr>
          <p:cNvSpPr txBox="1"/>
          <p:nvPr/>
        </p:nvSpPr>
        <p:spPr>
          <a:xfrm>
            <a:off x="1531250" y="1193658"/>
            <a:ext cx="1096775" cy="276999"/>
          </a:xfrm>
          <a:prstGeom prst="rect">
            <a:avLst/>
          </a:prstGeom>
          <a:noFill/>
        </p:spPr>
        <p:txBody>
          <a:bodyPr wrap="square" rtlCol="0">
            <a:spAutoFit/>
          </a:bodyPr>
          <a:lstStyle/>
          <a:p>
            <a:pPr algn="r"/>
            <a:r>
              <a:rPr lang="en-US" sz="1200" dirty="0"/>
              <a:t>Initial position</a:t>
            </a:r>
          </a:p>
        </p:txBody>
      </p:sp>
      <p:pic>
        <p:nvPicPr>
          <p:cNvPr id="12" name="Picture 11" descr="Shape&#10;&#10;Description automatically generated with low confidence">
            <a:extLst>
              <a:ext uri="{FF2B5EF4-FFF2-40B4-BE49-F238E27FC236}">
                <a16:creationId xmlns:a16="http://schemas.microsoft.com/office/drawing/2014/main" id="{CA11CD80-DDF0-4B86-B154-3CD8798436EB}"/>
              </a:ext>
            </a:extLst>
          </p:cNvPr>
          <p:cNvPicPr>
            <a:picLocks noChangeAspect="1"/>
          </p:cNvPicPr>
          <p:nvPr/>
        </p:nvPicPr>
        <p:blipFill>
          <a:blip r:embed="rId5"/>
          <a:stretch>
            <a:fillRect/>
          </a:stretch>
        </p:blipFill>
        <p:spPr>
          <a:xfrm>
            <a:off x="2796246" y="2318442"/>
            <a:ext cx="454146" cy="454146"/>
          </a:xfrm>
          <a:prstGeom prst="rect">
            <a:avLst/>
          </a:prstGeom>
        </p:spPr>
      </p:pic>
      <p:sp>
        <p:nvSpPr>
          <p:cNvPr id="13" name="TextBox 12">
            <a:extLst>
              <a:ext uri="{FF2B5EF4-FFF2-40B4-BE49-F238E27FC236}">
                <a16:creationId xmlns:a16="http://schemas.microsoft.com/office/drawing/2014/main" id="{EA404B06-6038-40BE-8C31-DED1D24BAFFE}"/>
              </a:ext>
            </a:extLst>
          </p:cNvPr>
          <p:cNvSpPr txBox="1"/>
          <p:nvPr/>
        </p:nvSpPr>
        <p:spPr>
          <a:xfrm>
            <a:off x="782878" y="2372613"/>
            <a:ext cx="1824408" cy="276999"/>
          </a:xfrm>
          <a:prstGeom prst="rect">
            <a:avLst/>
          </a:prstGeom>
          <a:noFill/>
        </p:spPr>
        <p:txBody>
          <a:bodyPr wrap="square" rtlCol="0">
            <a:spAutoFit/>
          </a:bodyPr>
          <a:lstStyle/>
          <a:p>
            <a:pPr algn="r"/>
            <a:r>
              <a:rPr lang="en-US" sz="1200" dirty="0"/>
              <a:t>Current tyre compound</a:t>
            </a:r>
          </a:p>
        </p:txBody>
      </p:sp>
      <p:pic>
        <p:nvPicPr>
          <p:cNvPr id="16" name="Picture 15" descr="Shape&#10;&#10;Description automatically generated with low confidence">
            <a:extLst>
              <a:ext uri="{FF2B5EF4-FFF2-40B4-BE49-F238E27FC236}">
                <a16:creationId xmlns:a16="http://schemas.microsoft.com/office/drawing/2014/main" id="{76003ED2-307B-44F7-A071-05755E247887}"/>
              </a:ext>
            </a:extLst>
          </p:cNvPr>
          <p:cNvPicPr>
            <a:picLocks noChangeAspect="1"/>
          </p:cNvPicPr>
          <p:nvPr/>
        </p:nvPicPr>
        <p:blipFill>
          <a:blip r:embed="rId6"/>
          <a:stretch>
            <a:fillRect/>
          </a:stretch>
        </p:blipFill>
        <p:spPr>
          <a:xfrm>
            <a:off x="2801250" y="2896276"/>
            <a:ext cx="461665" cy="461665"/>
          </a:xfrm>
          <a:prstGeom prst="rect">
            <a:avLst/>
          </a:prstGeom>
        </p:spPr>
      </p:pic>
      <p:sp>
        <p:nvSpPr>
          <p:cNvPr id="17" name="TextBox 16">
            <a:extLst>
              <a:ext uri="{FF2B5EF4-FFF2-40B4-BE49-F238E27FC236}">
                <a16:creationId xmlns:a16="http://schemas.microsoft.com/office/drawing/2014/main" id="{9BC7EE4D-2EF9-4477-9B23-2A534CDD61E5}"/>
              </a:ext>
            </a:extLst>
          </p:cNvPr>
          <p:cNvSpPr txBox="1"/>
          <p:nvPr/>
        </p:nvSpPr>
        <p:spPr>
          <a:xfrm>
            <a:off x="1039659" y="2872323"/>
            <a:ext cx="1593649" cy="276999"/>
          </a:xfrm>
          <a:prstGeom prst="rect">
            <a:avLst/>
          </a:prstGeom>
          <a:noFill/>
        </p:spPr>
        <p:txBody>
          <a:bodyPr wrap="square" rtlCol="0">
            <a:spAutoFit/>
          </a:bodyPr>
          <a:lstStyle/>
          <a:p>
            <a:pPr algn="r"/>
            <a:r>
              <a:rPr lang="en-US" sz="1200" dirty="0"/>
              <a:t>Laps travelled</a:t>
            </a:r>
          </a:p>
        </p:txBody>
      </p:sp>
      <p:pic>
        <p:nvPicPr>
          <p:cNvPr id="20" name="Picture 19" descr="Shape&#10;&#10;Description automatically generated with low confidence">
            <a:extLst>
              <a:ext uri="{FF2B5EF4-FFF2-40B4-BE49-F238E27FC236}">
                <a16:creationId xmlns:a16="http://schemas.microsoft.com/office/drawing/2014/main" id="{4C4DD19D-8730-4FC7-AB39-41FCAFE31BF6}"/>
              </a:ext>
            </a:extLst>
          </p:cNvPr>
          <p:cNvPicPr>
            <a:picLocks noChangeAspect="1"/>
          </p:cNvPicPr>
          <p:nvPr/>
        </p:nvPicPr>
        <p:blipFill>
          <a:blip r:embed="rId7"/>
          <a:stretch>
            <a:fillRect/>
          </a:stretch>
        </p:blipFill>
        <p:spPr>
          <a:xfrm>
            <a:off x="2810214" y="4175026"/>
            <a:ext cx="461665" cy="461665"/>
          </a:xfrm>
          <a:prstGeom prst="rect">
            <a:avLst/>
          </a:prstGeom>
        </p:spPr>
      </p:pic>
      <p:sp>
        <p:nvSpPr>
          <p:cNvPr id="21" name="TextBox 20">
            <a:extLst>
              <a:ext uri="{FF2B5EF4-FFF2-40B4-BE49-F238E27FC236}">
                <a16:creationId xmlns:a16="http://schemas.microsoft.com/office/drawing/2014/main" id="{7D474326-312A-4672-A51E-D457379DE970}"/>
              </a:ext>
            </a:extLst>
          </p:cNvPr>
          <p:cNvSpPr txBox="1"/>
          <p:nvPr/>
        </p:nvSpPr>
        <p:spPr>
          <a:xfrm>
            <a:off x="1250597" y="4096576"/>
            <a:ext cx="1377428" cy="276999"/>
          </a:xfrm>
          <a:prstGeom prst="rect">
            <a:avLst/>
          </a:prstGeom>
          <a:noFill/>
        </p:spPr>
        <p:txBody>
          <a:bodyPr wrap="square" rtlCol="0">
            <a:spAutoFit/>
          </a:bodyPr>
          <a:lstStyle/>
          <a:p>
            <a:pPr algn="r"/>
            <a:r>
              <a:rPr lang="en-US" sz="1200" dirty="0"/>
              <a:t>Track temperature</a:t>
            </a:r>
          </a:p>
        </p:txBody>
      </p:sp>
      <p:sp>
        <p:nvSpPr>
          <p:cNvPr id="22" name="TextBox 21">
            <a:extLst>
              <a:ext uri="{FF2B5EF4-FFF2-40B4-BE49-F238E27FC236}">
                <a16:creationId xmlns:a16="http://schemas.microsoft.com/office/drawing/2014/main" id="{DB767B11-1C7D-4865-A903-D1DC8E99D809}"/>
              </a:ext>
            </a:extLst>
          </p:cNvPr>
          <p:cNvSpPr txBox="1"/>
          <p:nvPr/>
        </p:nvSpPr>
        <p:spPr>
          <a:xfrm>
            <a:off x="1869484" y="4359692"/>
            <a:ext cx="758541" cy="276999"/>
          </a:xfrm>
          <a:prstGeom prst="rect">
            <a:avLst/>
          </a:prstGeom>
          <a:noFill/>
        </p:spPr>
        <p:txBody>
          <a:bodyPr wrap="square" rtlCol="0">
            <a:spAutoFit/>
          </a:bodyPr>
          <a:lstStyle/>
          <a:p>
            <a:pPr algn="r"/>
            <a:r>
              <a:rPr lang="en-US" sz="1200" dirty="0"/>
              <a:t>Humidity</a:t>
            </a:r>
          </a:p>
        </p:txBody>
      </p:sp>
      <p:sp>
        <p:nvSpPr>
          <p:cNvPr id="23" name="TextBox 22">
            <a:extLst>
              <a:ext uri="{FF2B5EF4-FFF2-40B4-BE49-F238E27FC236}">
                <a16:creationId xmlns:a16="http://schemas.microsoft.com/office/drawing/2014/main" id="{A92BC710-D151-40B9-852B-685611AEF319}"/>
              </a:ext>
            </a:extLst>
          </p:cNvPr>
          <p:cNvSpPr txBox="1"/>
          <p:nvPr/>
        </p:nvSpPr>
        <p:spPr>
          <a:xfrm>
            <a:off x="1166560" y="4687283"/>
            <a:ext cx="1507166" cy="461665"/>
          </a:xfrm>
          <a:prstGeom prst="rect">
            <a:avLst/>
          </a:prstGeom>
          <a:noFill/>
        </p:spPr>
        <p:txBody>
          <a:bodyPr wrap="square" rtlCol="0">
            <a:spAutoFit/>
          </a:bodyPr>
          <a:lstStyle/>
          <a:p>
            <a:pPr algn="r"/>
            <a:r>
              <a:rPr lang="en-US" sz="1200" dirty="0"/>
              <a:t>Track maximum altitude delta</a:t>
            </a:r>
          </a:p>
        </p:txBody>
      </p:sp>
      <p:sp>
        <p:nvSpPr>
          <p:cNvPr id="24" name="TextBox 23">
            <a:extLst>
              <a:ext uri="{FF2B5EF4-FFF2-40B4-BE49-F238E27FC236}">
                <a16:creationId xmlns:a16="http://schemas.microsoft.com/office/drawing/2014/main" id="{33E5A557-D1A3-4A5A-8EA6-D41C9FAA35F2}"/>
              </a:ext>
            </a:extLst>
          </p:cNvPr>
          <p:cNvSpPr txBox="1"/>
          <p:nvPr/>
        </p:nvSpPr>
        <p:spPr>
          <a:xfrm>
            <a:off x="5255761" y="2175186"/>
            <a:ext cx="2103126" cy="461664"/>
          </a:xfrm>
          <a:prstGeom prst="rect">
            <a:avLst/>
          </a:prstGeom>
          <a:noFill/>
        </p:spPr>
        <p:txBody>
          <a:bodyPr wrap="square" rtlCol="0">
            <a:spAutoFit/>
          </a:bodyPr>
          <a:lstStyle/>
          <a:p>
            <a:pPr algn="ctr"/>
            <a:r>
              <a:rPr lang="en-US" sz="1200" dirty="0" err="1"/>
              <a:t>Keras</a:t>
            </a:r>
            <a:r>
              <a:rPr lang="en-US" sz="1200" dirty="0"/>
              <a:t> Sequential Model</a:t>
            </a:r>
          </a:p>
          <a:p>
            <a:pPr algn="ctr"/>
            <a:r>
              <a:rPr lang="en-US" sz="1200" dirty="0"/>
              <a:t>10 Dense layers</a:t>
            </a:r>
          </a:p>
        </p:txBody>
      </p:sp>
      <p:pic>
        <p:nvPicPr>
          <p:cNvPr id="25" name="Picture 24" descr="Shape&#10;&#10;Description automatically generated with low confidence">
            <a:extLst>
              <a:ext uri="{FF2B5EF4-FFF2-40B4-BE49-F238E27FC236}">
                <a16:creationId xmlns:a16="http://schemas.microsoft.com/office/drawing/2014/main" id="{BD3B1CA5-E203-422B-BA65-6027EC518D73}"/>
              </a:ext>
            </a:extLst>
          </p:cNvPr>
          <p:cNvPicPr>
            <a:picLocks noChangeAspect="1"/>
          </p:cNvPicPr>
          <p:nvPr/>
        </p:nvPicPr>
        <p:blipFill>
          <a:blip r:embed="rId8"/>
          <a:stretch>
            <a:fillRect/>
          </a:stretch>
        </p:blipFill>
        <p:spPr>
          <a:xfrm>
            <a:off x="2810214" y="5163946"/>
            <a:ext cx="486801" cy="486801"/>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1D83B6A3-7D56-4F2B-94F5-8D393781639A}"/>
              </a:ext>
            </a:extLst>
          </p:cNvPr>
          <p:cNvPicPr>
            <a:picLocks noChangeAspect="1"/>
          </p:cNvPicPr>
          <p:nvPr/>
        </p:nvPicPr>
        <p:blipFill>
          <a:blip r:embed="rId9"/>
          <a:stretch>
            <a:fillRect/>
          </a:stretch>
        </p:blipFill>
        <p:spPr>
          <a:xfrm>
            <a:off x="9997513" y="3571157"/>
            <a:ext cx="826043" cy="826043"/>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C6A13BF8-174B-4BDE-B332-17A33B306354}"/>
              </a:ext>
            </a:extLst>
          </p:cNvPr>
          <p:cNvPicPr>
            <a:picLocks noChangeAspect="1"/>
          </p:cNvPicPr>
          <p:nvPr/>
        </p:nvPicPr>
        <p:blipFill>
          <a:blip r:embed="rId10"/>
          <a:stretch>
            <a:fillRect/>
          </a:stretch>
        </p:blipFill>
        <p:spPr>
          <a:xfrm>
            <a:off x="8732475" y="3132162"/>
            <a:ext cx="1265038" cy="1265038"/>
          </a:xfrm>
          <a:prstGeom prst="rect">
            <a:avLst/>
          </a:prstGeom>
        </p:spPr>
      </p:pic>
      <p:sp>
        <p:nvSpPr>
          <p:cNvPr id="28" name="TextBox 27">
            <a:extLst>
              <a:ext uri="{FF2B5EF4-FFF2-40B4-BE49-F238E27FC236}">
                <a16:creationId xmlns:a16="http://schemas.microsoft.com/office/drawing/2014/main" id="{ECFB5205-8112-4B6B-93B7-3FC6CF6C6A4D}"/>
              </a:ext>
            </a:extLst>
          </p:cNvPr>
          <p:cNvSpPr txBox="1"/>
          <p:nvPr/>
        </p:nvSpPr>
        <p:spPr>
          <a:xfrm>
            <a:off x="8887013" y="2535312"/>
            <a:ext cx="1854995" cy="276999"/>
          </a:xfrm>
          <a:prstGeom prst="rect">
            <a:avLst/>
          </a:prstGeom>
          <a:noFill/>
        </p:spPr>
        <p:txBody>
          <a:bodyPr wrap="square" rtlCol="0">
            <a:spAutoFit/>
          </a:bodyPr>
          <a:lstStyle/>
          <a:p>
            <a:r>
              <a:rPr lang="en-US" sz="1200" dirty="0"/>
              <a:t># of </a:t>
            </a:r>
            <a:r>
              <a:rPr lang="en-US" sz="1200" dirty="0">
                <a:solidFill>
                  <a:srgbClr val="FF0000"/>
                </a:solidFill>
              </a:rPr>
              <a:t>position</a:t>
            </a:r>
            <a:r>
              <a:rPr lang="en-US" sz="1200" dirty="0"/>
              <a:t> gained / lost</a:t>
            </a:r>
            <a:endParaRPr lang="en-US" sz="1200" dirty="0">
              <a:solidFill>
                <a:srgbClr val="FF0000"/>
              </a:solidFill>
            </a:endParaRP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47</a:t>
            </a:fld>
            <a:endParaRPr lang="en-US" dirty="0"/>
          </a:p>
        </p:txBody>
      </p:sp>
      <p:sp>
        <p:nvSpPr>
          <p:cNvPr id="29" name="TextBox 28">
            <a:extLst>
              <a:ext uri="{FF2B5EF4-FFF2-40B4-BE49-F238E27FC236}">
                <a16:creationId xmlns:a16="http://schemas.microsoft.com/office/drawing/2014/main" id="{D77713D7-319B-4390-8E09-58CE65BA3832}"/>
              </a:ext>
            </a:extLst>
          </p:cNvPr>
          <p:cNvSpPr txBox="1"/>
          <p:nvPr/>
        </p:nvSpPr>
        <p:spPr>
          <a:xfrm>
            <a:off x="876822" y="5163946"/>
            <a:ext cx="1793369" cy="276999"/>
          </a:xfrm>
          <a:prstGeom prst="rect">
            <a:avLst/>
          </a:prstGeom>
          <a:noFill/>
        </p:spPr>
        <p:txBody>
          <a:bodyPr wrap="square" rtlCol="0">
            <a:spAutoFit/>
          </a:bodyPr>
          <a:lstStyle/>
          <a:p>
            <a:pPr algn="r"/>
            <a:r>
              <a:rPr lang="en-US" sz="1200" dirty="0"/>
              <a:t>Track number of turns</a:t>
            </a:r>
          </a:p>
        </p:txBody>
      </p:sp>
      <p:sp>
        <p:nvSpPr>
          <p:cNvPr id="30" name="TextBox 29">
            <a:extLst>
              <a:ext uri="{FF2B5EF4-FFF2-40B4-BE49-F238E27FC236}">
                <a16:creationId xmlns:a16="http://schemas.microsoft.com/office/drawing/2014/main" id="{09C256BE-80A7-4F60-B2BF-A764E4AAD209}"/>
              </a:ext>
            </a:extLst>
          </p:cNvPr>
          <p:cNvSpPr txBox="1"/>
          <p:nvPr/>
        </p:nvSpPr>
        <p:spPr>
          <a:xfrm>
            <a:off x="782878" y="5434847"/>
            <a:ext cx="1887313" cy="276999"/>
          </a:xfrm>
          <a:prstGeom prst="rect">
            <a:avLst/>
          </a:prstGeom>
          <a:noFill/>
        </p:spPr>
        <p:txBody>
          <a:bodyPr wrap="square" rtlCol="0">
            <a:spAutoFit/>
          </a:bodyPr>
          <a:lstStyle/>
          <a:p>
            <a:pPr algn="r"/>
            <a:r>
              <a:rPr lang="en-US" sz="1200" dirty="0"/>
              <a:t>Track race distance</a:t>
            </a:r>
          </a:p>
        </p:txBody>
      </p:sp>
      <p:sp>
        <p:nvSpPr>
          <p:cNvPr id="31" name="TextBox 30">
            <a:extLst>
              <a:ext uri="{FF2B5EF4-FFF2-40B4-BE49-F238E27FC236}">
                <a16:creationId xmlns:a16="http://schemas.microsoft.com/office/drawing/2014/main" id="{CD01F962-B222-4615-BC69-5D3D839024B1}"/>
              </a:ext>
            </a:extLst>
          </p:cNvPr>
          <p:cNvSpPr txBox="1"/>
          <p:nvPr/>
        </p:nvSpPr>
        <p:spPr>
          <a:xfrm>
            <a:off x="782878" y="5711846"/>
            <a:ext cx="1887313" cy="276999"/>
          </a:xfrm>
          <a:prstGeom prst="rect">
            <a:avLst/>
          </a:prstGeom>
          <a:noFill/>
        </p:spPr>
        <p:txBody>
          <a:bodyPr wrap="square" rtlCol="0">
            <a:spAutoFit/>
          </a:bodyPr>
          <a:lstStyle/>
          <a:p>
            <a:pPr algn="r"/>
            <a:r>
              <a:rPr lang="en-US" sz="1200" dirty="0"/>
              <a:t>Track total length (in km)</a:t>
            </a:r>
          </a:p>
        </p:txBody>
      </p:sp>
      <p:sp>
        <p:nvSpPr>
          <p:cNvPr id="4" name="Right Brace 3">
            <a:extLst>
              <a:ext uri="{FF2B5EF4-FFF2-40B4-BE49-F238E27FC236}">
                <a16:creationId xmlns:a16="http://schemas.microsoft.com/office/drawing/2014/main" id="{2970F957-8937-4C8F-8DAE-C056DE773A49}"/>
              </a:ext>
            </a:extLst>
          </p:cNvPr>
          <p:cNvSpPr/>
          <p:nvPr/>
        </p:nvSpPr>
        <p:spPr>
          <a:xfrm>
            <a:off x="3400816" y="1193658"/>
            <a:ext cx="405212" cy="2847029"/>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A2138DE-AA01-4B6C-85F9-EC5BF9532C2C}"/>
              </a:ext>
            </a:extLst>
          </p:cNvPr>
          <p:cNvSpPr txBox="1"/>
          <p:nvPr/>
        </p:nvSpPr>
        <p:spPr>
          <a:xfrm>
            <a:off x="3786470" y="2353447"/>
            <a:ext cx="1200970" cy="430887"/>
          </a:xfrm>
          <a:prstGeom prst="rect">
            <a:avLst/>
          </a:prstGeom>
          <a:noFill/>
        </p:spPr>
        <p:txBody>
          <a:bodyPr wrap="none" rtlCol="0">
            <a:spAutoFit/>
          </a:bodyPr>
          <a:lstStyle/>
          <a:p>
            <a:r>
              <a:rPr lang="en-US" sz="1100" dirty="0"/>
              <a:t>Current position,</a:t>
            </a:r>
          </a:p>
          <a:p>
            <a:r>
              <a:rPr lang="en-US" sz="1100" dirty="0"/>
              <a:t>tyre and decision</a:t>
            </a:r>
          </a:p>
        </p:txBody>
      </p:sp>
      <p:sp>
        <p:nvSpPr>
          <p:cNvPr id="32" name="Right Brace 31">
            <a:extLst>
              <a:ext uri="{FF2B5EF4-FFF2-40B4-BE49-F238E27FC236}">
                <a16:creationId xmlns:a16="http://schemas.microsoft.com/office/drawing/2014/main" id="{1BD321E6-66DD-4A26-B7A2-4156203E8A26}"/>
              </a:ext>
            </a:extLst>
          </p:cNvPr>
          <p:cNvSpPr/>
          <p:nvPr/>
        </p:nvSpPr>
        <p:spPr>
          <a:xfrm>
            <a:off x="3409726" y="4162591"/>
            <a:ext cx="405212" cy="393264"/>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7344703D-85B4-40BE-81DE-1C2A91CEB0C3}"/>
              </a:ext>
            </a:extLst>
          </p:cNvPr>
          <p:cNvSpPr txBox="1"/>
          <p:nvPr/>
        </p:nvSpPr>
        <p:spPr>
          <a:xfrm>
            <a:off x="3794154" y="4227363"/>
            <a:ext cx="689612" cy="261610"/>
          </a:xfrm>
          <a:prstGeom prst="rect">
            <a:avLst/>
          </a:prstGeom>
          <a:noFill/>
        </p:spPr>
        <p:txBody>
          <a:bodyPr wrap="none" rtlCol="0">
            <a:spAutoFit/>
          </a:bodyPr>
          <a:lstStyle/>
          <a:p>
            <a:r>
              <a:rPr lang="en-US" sz="1100" dirty="0"/>
              <a:t>Weather</a:t>
            </a:r>
          </a:p>
        </p:txBody>
      </p:sp>
      <p:sp>
        <p:nvSpPr>
          <p:cNvPr id="34" name="Right Brace 33">
            <a:extLst>
              <a:ext uri="{FF2B5EF4-FFF2-40B4-BE49-F238E27FC236}">
                <a16:creationId xmlns:a16="http://schemas.microsoft.com/office/drawing/2014/main" id="{E2CFA50D-6DED-4C34-B454-FD21076DDD48}"/>
              </a:ext>
            </a:extLst>
          </p:cNvPr>
          <p:cNvSpPr/>
          <p:nvPr/>
        </p:nvSpPr>
        <p:spPr>
          <a:xfrm>
            <a:off x="3409726" y="4721483"/>
            <a:ext cx="405212" cy="1267362"/>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FEFFE507-DAB9-42A8-8C6F-1D1281D8A535}"/>
              </a:ext>
            </a:extLst>
          </p:cNvPr>
          <p:cNvSpPr txBox="1"/>
          <p:nvPr/>
        </p:nvSpPr>
        <p:spPr>
          <a:xfrm>
            <a:off x="3794154" y="5224359"/>
            <a:ext cx="511679" cy="261610"/>
          </a:xfrm>
          <a:prstGeom prst="rect">
            <a:avLst/>
          </a:prstGeom>
          <a:noFill/>
        </p:spPr>
        <p:txBody>
          <a:bodyPr wrap="none" rtlCol="0">
            <a:spAutoFit/>
          </a:bodyPr>
          <a:lstStyle/>
          <a:p>
            <a:r>
              <a:rPr lang="en-US" sz="1100" dirty="0"/>
              <a:t>Track</a:t>
            </a:r>
          </a:p>
        </p:txBody>
      </p:sp>
      <p:pic>
        <p:nvPicPr>
          <p:cNvPr id="14" name="Picture 13" descr="Shape&#10;&#10;Description automatically generated with low confidence">
            <a:extLst>
              <a:ext uri="{FF2B5EF4-FFF2-40B4-BE49-F238E27FC236}">
                <a16:creationId xmlns:a16="http://schemas.microsoft.com/office/drawing/2014/main" id="{303CFF36-BB32-45AB-A14C-A1F50298A951}"/>
              </a:ext>
            </a:extLst>
          </p:cNvPr>
          <p:cNvPicPr>
            <a:picLocks noChangeAspect="1"/>
          </p:cNvPicPr>
          <p:nvPr/>
        </p:nvPicPr>
        <p:blipFill>
          <a:blip r:embed="rId11"/>
          <a:stretch>
            <a:fillRect/>
          </a:stretch>
        </p:blipFill>
        <p:spPr>
          <a:xfrm>
            <a:off x="2820712" y="6123611"/>
            <a:ext cx="486801" cy="486801"/>
          </a:xfrm>
          <a:prstGeom prst="rect">
            <a:avLst/>
          </a:prstGeom>
        </p:spPr>
      </p:pic>
      <p:sp>
        <p:nvSpPr>
          <p:cNvPr id="36" name="TextBox 35">
            <a:extLst>
              <a:ext uri="{FF2B5EF4-FFF2-40B4-BE49-F238E27FC236}">
                <a16:creationId xmlns:a16="http://schemas.microsoft.com/office/drawing/2014/main" id="{F7CBD1AC-C62D-41FF-A399-8C708C882903}"/>
              </a:ext>
            </a:extLst>
          </p:cNvPr>
          <p:cNvSpPr txBox="1"/>
          <p:nvPr/>
        </p:nvSpPr>
        <p:spPr>
          <a:xfrm>
            <a:off x="526093" y="6061194"/>
            <a:ext cx="2144467" cy="276999"/>
          </a:xfrm>
          <a:prstGeom prst="rect">
            <a:avLst/>
          </a:prstGeom>
          <a:noFill/>
        </p:spPr>
        <p:txBody>
          <a:bodyPr wrap="square" rtlCol="0">
            <a:spAutoFit/>
          </a:bodyPr>
          <a:lstStyle/>
          <a:p>
            <a:pPr algn="r"/>
            <a:r>
              <a:rPr lang="en-US" sz="1200" dirty="0"/>
              <a:t>Team ability index</a:t>
            </a:r>
          </a:p>
        </p:txBody>
      </p:sp>
      <p:sp>
        <p:nvSpPr>
          <p:cNvPr id="37" name="TextBox 36">
            <a:extLst>
              <a:ext uri="{FF2B5EF4-FFF2-40B4-BE49-F238E27FC236}">
                <a16:creationId xmlns:a16="http://schemas.microsoft.com/office/drawing/2014/main" id="{E30C3C85-CD34-4043-A515-CF5A12BE07DD}"/>
              </a:ext>
            </a:extLst>
          </p:cNvPr>
          <p:cNvSpPr txBox="1"/>
          <p:nvPr/>
        </p:nvSpPr>
        <p:spPr>
          <a:xfrm>
            <a:off x="783247" y="6338193"/>
            <a:ext cx="1887313" cy="276999"/>
          </a:xfrm>
          <a:prstGeom prst="rect">
            <a:avLst/>
          </a:prstGeom>
          <a:noFill/>
        </p:spPr>
        <p:txBody>
          <a:bodyPr wrap="square" rtlCol="0">
            <a:spAutoFit/>
          </a:bodyPr>
          <a:lstStyle/>
          <a:p>
            <a:pPr algn="r"/>
            <a:r>
              <a:rPr lang="en-US" sz="1200" dirty="0"/>
              <a:t>Driver ability index</a:t>
            </a:r>
          </a:p>
        </p:txBody>
      </p:sp>
      <p:sp>
        <p:nvSpPr>
          <p:cNvPr id="38" name="Right Brace 37">
            <a:extLst>
              <a:ext uri="{FF2B5EF4-FFF2-40B4-BE49-F238E27FC236}">
                <a16:creationId xmlns:a16="http://schemas.microsoft.com/office/drawing/2014/main" id="{6CB77CEB-385B-4078-AF00-15ACE8C52AFA}"/>
              </a:ext>
            </a:extLst>
          </p:cNvPr>
          <p:cNvSpPr/>
          <p:nvPr/>
        </p:nvSpPr>
        <p:spPr>
          <a:xfrm>
            <a:off x="3425610" y="6123610"/>
            <a:ext cx="405212" cy="486801"/>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857D67D-7752-4AFA-ACF8-9176C1912F90}"/>
              </a:ext>
            </a:extLst>
          </p:cNvPr>
          <p:cNvSpPr txBox="1"/>
          <p:nvPr/>
        </p:nvSpPr>
        <p:spPr>
          <a:xfrm>
            <a:off x="3830822" y="6236205"/>
            <a:ext cx="534121" cy="261610"/>
          </a:xfrm>
          <a:prstGeom prst="rect">
            <a:avLst/>
          </a:prstGeom>
          <a:noFill/>
        </p:spPr>
        <p:txBody>
          <a:bodyPr wrap="none" rtlCol="0">
            <a:spAutoFit/>
          </a:bodyPr>
          <a:lstStyle/>
          <a:p>
            <a:r>
              <a:rPr lang="en-US" sz="1100" dirty="0"/>
              <a:t>Ability</a:t>
            </a:r>
          </a:p>
        </p:txBody>
      </p:sp>
      <p:cxnSp>
        <p:nvCxnSpPr>
          <p:cNvPr id="15" name="Straight Connector 14">
            <a:extLst>
              <a:ext uri="{FF2B5EF4-FFF2-40B4-BE49-F238E27FC236}">
                <a16:creationId xmlns:a16="http://schemas.microsoft.com/office/drawing/2014/main" id="{6DB7A30D-61D2-46FF-B2EC-A2B0C2C34D53}"/>
              </a:ext>
            </a:extLst>
          </p:cNvPr>
          <p:cNvCxnSpPr>
            <a:cxnSpLocks/>
          </p:cNvCxnSpPr>
          <p:nvPr/>
        </p:nvCxnSpPr>
        <p:spPr>
          <a:xfrm>
            <a:off x="4364943" y="1332158"/>
            <a:ext cx="982271" cy="216774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9D2B2C9D-B337-41FD-AF72-A573B3FC5281}"/>
              </a:ext>
            </a:extLst>
          </p:cNvPr>
          <p:cNvCxnSpPr>
            <a:cxnSpLocks/>
          </p:cNvCxnSpPr>
          <p:nvPr/>
        </p:nvCxnSpPr>
        <p:spPr>
          <a:xfrm flipV="1">
            <a:off x="4314334" y="4266460"/>
            <a:ext cx="1057172" cy="2460716"/>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CAA04950-2852-4E6A-8D96-127A36C0C9B3}"/>
              </a:ext>
            </a:extLst>
          </p:cNvPr>
          <p:cNvCxnSpPr>
            <a:stCxn id="7" idx="3"/>
          </p:cNvCxnSpPr>
          <p:nvPr/>
        </p:nvCxnSpPr>
        <p:spPr>
          <a:xfrm flipV="1">
            <a:off x="7252051" y="3854087"/>
            <a:ext cx="1384645" cy="1"/>
          </a:xfrm>
          <a:prstGeom prst="line">
            <a:avLst/>
          </a:prstGeom>
          <a:ln w="19050"/>
        </p:spPr>
        <p:style>
          <a:lnRef idx="1">
            <a:schemeClr val="accent6"/>
          </a:lnRef>
          <a:fillRef idx="0">
            <a:schemeClr val="accent6"/>
          </a:fillRef>
          <a:effectRef idx="0">
            <a:schemeClr val="accent6"/>
          </a:effectRef>
          <a:fontRef idx="minor">
            <a:schemeClr val="tx1"/>
          </a:fontRef>
        </p:style>
      </p:cxnSp>
      <p:pic>
        <p:nvPicPr>
          <p:cNvPr id="46" name="Picture 45" descr="Icon&#10;&#10;Description automatically generated">
            <a:extLst>
              <a:ext uri="{FF2B5EF4-FFF2-40B4-BE49-F238E27FC236}">
                <a16:creationId xmlns:a16="http://schemas.microsoft.com/office/drawing/2014/main" id="{BE947C44-5539-43C1-B57F-749A11E2F3B6}"/>
              </a:ext>
            </a:extLst>
          </p:cNvPr>
          <p:cNvPicPr>
            <a:picLocks noChangeAspect="1"/>
          </p:cNvPicPr>
          <p:nvPr/>
        </p:nvPicPr>
        <p:blipFill>
          <a:blip r:embed="rId12"/>
          <a:stretch>
            <a:fillRect/>
          </a:stretch>
        </p:blipFill>
        <p:spPr>
          <a:xfrm>
            <a:off x="2551245" y="5191937"/>
            <a:ext cx="225416" cy="225416"/>
          </a:xfrm>
          <a:prstGeom prst="rect">
            <a:avLst/>
          </a:prstGeom>
        </p:spPr>
      </p:pic>
      <p:pic>
        <p:nvPicPr>
          <p:cNvPr id="47" name="Picture 46" descr="Icon&#10;&#10;Description automatically generated">
            <a:extLst>
              <a:ext uri="{FF2B5EF4-FFF2-40B4-BE49-F238E27FC236}">
                <a16:creationId xmlns:a16="http://schemas.microsoft.com/office/drawing/2014/main" id="{0FC94128-A4EC-493A-B748-F67272D0A0A2}"/>
              </a:ext>
            </a:extLst>
          </p:cNvPr>
          <p:cNvPicPr>
            <a:picLocks noChangeAspect="1"/>
          </p:cNvPicPr>
          <p:nvPr/>
        </p:nvPicPr>
        <p:blipFill>
          <a:blip r:embed="rId12"/>
          <a:stretch>
            <a:fillRect/>
          </a:stretch>
        </p:blipFill>
        <p:spPr>
          <a:xfrm>
            <a:off x="2551245" y="5481028"/>
            <a:ext cx="225416" cy="225416"/>
          </a:xfrm>
          <a:prstGeom prst="rect">
            <a:avLst/>
          </a:prstGeom>
        </p:spPr>
      </p:pic>
      <p:pic>
        <p:nvPicPr>
          <p:cNvPr id="48" name="Picture 47" descr="Icon&#10;&#10;Description automatically generated">
            <a:extLst>
              <a:ext uri="{FF2B5EF4-FFF2-40B4-BE49-F238E27FC236}">
                <a16:creationId xmlns:a16="http://schemas.microsoft.com/office/drawing/2014/main" id="{F2F6F839-BD26-41DF-AA37-1742ECEBF6CC}"/>
              </a:ext>
            </a:extLst>
          </p:cNvPr>
          <p:cNvPicPr>
            <a:picLocks noChangeAspect="1"/>
          </p:cNvPicPr>
          <p:nvPr/>
        </p:nvPicPr>
        <p:blipFill>
          <a:blip r:embed="rId12"/>
          <a:stretch>
            <a:fillRect/>
          </a:stretch>
        </p:blipFill>
        <p:spPr>
          <a:xfrm>
            <a:off x="2551245" y="5775646"/>
            <a:ext cx="225416" cy="225416"/>
          </a:xfrm>
          <a:prstGeom prst="rect">
            <a:avLst/>
          </a:prstGeom>
        </p:spPr>
      </p:pic>
      <p:pic>
        <p:nvPicPr>
          <p:cNvPr id="49" name="Picture 48" descr="Icon&#10;&#10;Description automatically generated">
            <a:extLst>
              <a:ext uri="{FF2B5EF4-FFF2-40B4-BE49-F238E27FC236}">
                <a16:creationId xmlns:a16="http://schemas.microsoft.com/office/drawing/2014/main" id="{B90BC47D-4DA1-4C15-9A91-29AFE3BB3F77}"/>
              </a:ext>
            </a:extLst>
          </p:cNvPr>
          <p:cNvPicPr>
            <a:picLocks noChangeAspect="1"/>
          </p:cNvPicPr>
          <p:nvPr/>
        </p:nvPicPr>
        <p:blipFill>
          <a:blip r:embed="rId12"/>
          <a:stretch>
            <a:fillRect/>
          </a:stretch>
        </p:blipFill>
        <p:spPr>
          <a:xfrm>
            <a:off x="2551245" y="6112777"/>
            <a:ext cx="225416" cy="225416"/>
          </a:xfrm>
          <a:prstGeom prst="rect">
            <a:avLst/>
          </a:prstGeom>
        </p:spPr>
      </p:pic>
      <p:pic>
        <p:nvPicPr>
          <p:cNvPr id="50" name="Picture 49" descr="Icon&#10;&#10;Description automatically generated">
            <a:extLst>
              <a:ext uri="{FF2B5EF4-FFF2-40B4-BE49-F238E27FC236}">
                <a16:creationId xmlns:a16="http://schemas.microsoft.com/office/drawing/2014/main" id="{A70729D0-8CCC-479D-BB0C-DDD0ABBF9984}"/>
              </a:ext>
            </a:extLst>
          </p:cNvPr>
          <p:cNvPicPr>
            <a:picLocks noChangeAspect="1"/>
          </p:cNvPicPr>
          <p:nvPr/>
        </p:nvPicPr>
        <p:blipFill>
          <a:blip r:embed="rId12"/>
          <a:stretch>
            <a:fillRect/>
          </a:stretch>
        </p:blipFill>
        <p:spPr>
          <a:xfrm>
            <a:off x="2551245" y="6389776"/>
            <a:ext cx="225416" cy="225416"/>
          </a:xfrm>
          <a:prstGeom prst="rect">
            <a:avLst/>
          </a:prstGeom>
        </p:spPr>
      </p:pic>
      <p:sp>
        <p:nvSpPr>
          <p:cNvPr id="51" name="TextBox 50">
            <a:extLst>
              <a:ext uri="{FF2B5EF4-FFF2-40B4-BE49-F238E27FC236}">
                <a16:creationId xmlns:a16="http://schemas.microsoft.com/office/drawing/2014/main" id="{D4EC8E52-7A67-4012-BD89-F157A3C1B177}"/>
              </a:ext>
            </a:extLst>
          </p:cNvPr>
          <p:cNvSpPr txBox="1"/>
          <p:nvPr/>
        </p:nvSpPr>
        <p:spPr>
          <a:xfrm>
            <a:off x="1110873" y="1795163"/>
            <a:ext cx="1466749" cy="461665"/>
          </a:xfrm>
          <a:prstGeom prst="rect">
            <a:avLst/>
          </a:prstGeom>
          <a:noFill/>
        </p:spPr>
        <p:txBody>
          <a:bodyPr wrap="square" rtlCol="0">
            <a:spAutoFit/>
          </a:bodyPr>
          <a:lstStyle/>
          <a:p>
            <a:pPr algn="r"/>
            <a:r>
              <a:rPr lang="en-US" sz="1200" dirty="0"/>
              <a:t>Lap number of Safety Car</a:t>
            </a:r>
          </a:p>
        </p:txBody>
      </p:sp>
      <p:pic>
        <p:nvPicPr>
          <p:cNvPr id="52" name="Picture 51" descr="Icon&#10;&#10;Description automatically generated">
            <a:extLst>
              <a:ext uri="{FF2B5EF4-FFF2-40B4-BE49-F238E27FC236}">
                <a16:creationId xmlns:a16="http://schemas.microsoft.com/office/drawing/2014/main" id="{3128535C-8FE4-45E9-AF71-A585C52BE61C}"/>
              </a:ext>
            </a:extLst>
          </p:cNvPr>
          <p:cNvPicPr>
            <a:picLocks noChangeAspect="1"/>
          </p:cNvPicPr>
          <p:nvPr/>
        </p:nvPicPr>
        <p:blipFill>
          <a:blip r:embed="rId12"/>
          <a:stretch>
            <a:fillRect/>
          </a:stretch>
        </p:blipFill>
        <p:spPr>
          <a:xfrm>
            <a:off x="2510256" y="1866203"/>
            <a:ext cx="225416" cy="225416"/>
          </a:xfrm>
          <a:prstGeom prst="rect">
            <a:avLst/>
          </a:prstGeom>
        </p:spPr>
      </p:pic>
      <p:sp>
        <p:nvSpPr>
          <p:cNvPr id="53" name="TextBox 52">
            <a:extLst>
              <a:ext uri="{FF2B5EF4-FFF2-40B4-BE49-F238E27FC236}">
                <a16:creationId xmlns:a16="http://schemas.microsoft.com/office/drawing/2014/main" id="{1136E62D-2F98-48CD-A147-9CA0881A6726}"/>
              </a:ext>
            </a:extLst>
          </p:cNvPr>
          <p:cNvSpPr txBox="1"/>
          <p:nvPr/>
        </p:nvSpPr>
        <p:spPr>
          <a:xfrm>
            <a:off x="1365337" y="1470033"/>
            <a:ext cx="1262689" cy="276999"/>
          </a:xfrm>
          <a:prstGeom prst="rect">
            <a:avLst/>
          </a:prstGeom>
          <a:noFill/>
        </p:spPr>
        <p:txBody>
          <a:bodyPr wrap="square" rtlCol="0">
            <a:spAutoFit/>
          </a:bodyPr>
          <a:lstStyle/>
          <a:p>
            <a:pPr algn="r"/>
            <a:r>
              <a:rPr lang="en-US" sz="1200" dirty="0"/>
              <a:t>Current position</a:t>
            </a:r>
          </a:p>
        </p:txBody>
      </p:sp>
      <p:sp>
        <p:nvSpPr>
          <p:cNvPr id="54" name="TextBox 53">
            <a:extLst>
              <a:ext uri="{FF2B5EF4-FFF2-40B4-BE49-F238E27FC236}">
                <a16:creationId xmlns:a16="http://schemas.microsoft.com/office/drawing/2014/main" id="{41E6102E-9C9C-4CA3-B181-B453EB1C3E6C}"/>
              </a:ext>
            </a:extLst>
          </p:cNvPr>
          <p:cNvSpPr txBox="1"/>
          <p:nvPr/>
        </p:nvSpPr>
        <p:spPr>
          <a:xfrm>
            <a:off x="1039659" y="3130553"/>
            <a:ext cx="1593649" cy="276999"/>
          </a:xfrm>
          <a:prstGeom prst="rect">
            <a:avLst/>
          </a:prstGeom>
          <a:noFill/>
        </p:spPr>
        <p:txBody>
          <a:bodyPr wrap="square" rtlCol="0">
            <a:spAutoFit/>
          </a:bodyPr>
          <a:lstStyle/>
          <a:p>
            <a:pPr algn="r"/>
            <a:r>
              <a:rPr lang="en-US" sz="1200" dirty="0"/>
              <a:t>Laps remaining</a:t>
            </a:r>
          </a:p>
        </p:txBody>
      </p:sp>
      <p:pic>
        <p:nvPicPr>
          <p:cNvPr id="18" name="Picture 17" descr="Shape&#10;&#10;Description automatically generated with low confidence">
            <a:extLst>
              <a:ext uri="{FF2B5EF4-FFF2-40B4-BE49-F238E27FC236}">
                <a16:creationId xmlns:a16="http://schemas.microsoft.com/office/drawing/2014/main" id="{6D7BFC5C-E494-418D-B146-9FC210F282DD}"/>
              </a:ext>
            </a:extLst>
          </p:cNvPr>
          <p:cNvPicPr>
            <a:picLocks noChangeAspect="1"/>
          </p:cNvPicPr>
          <p:nvPr/>
        </p:nvPicPr>
        <p:blipFill>
          <a:blip r:embed="rId13"/>
          <a:stretch>
            <a:fillRect/>
          </a:stretch>
        </p:blipFill>
        <p:spPr>
          <a:xfrm>
            <a:off x="2800748" y="1819001"/>
            <a:ext cx="422284" cy="422284"/>
          </a:xfrm>
          <a:prstGeom prst="rect">
            <a:avLst/>
          </a:prstGeom>
        </p:spPr>
      </p:pic>
      <p:pic>
        <p:nvPicPr>
          <p:cNvPr id="55" name="Picture 54" descr="Shape&#10;&#10;Description automatically generated with low confidence">
            <a:extLst>
              <a:ext uri="{FF2B5EF4-FFF2-40B4-BE49-F238E27FC236}">
                <a16:creationId xmlns:a16="http://schemas.microsoft.com/office/drawing/2014/main" id="{C93406EB-F749-4486-913B-97963187EB71}"/>
              </a:ext>
            </a:extLst>
          </p:cNvPr>
          <p:cNvPicPr>
            <a:picLocks noChangeAspect="1"/>
          </p:cNvPicPr>
          <p:nvPr/>
        </p:nvPicPr>
        <p:blipFill>
          <a:blip r:embed="rId14"/>
          <a:stretch>
            <a:fillRect/>
          </a:stretch>
        </p:blipFill>
        <p:spPr>
          <a:xfrm>
            <a:off x="2761708" y="3481629"/>
            <a:ext cx="543329" cy="543329"/>
          </a:xfrm>
          <a:prstGeom prst="rect">
            <a:avLst/>
          </a:prstGeom>
        </p:spPr>
      </p:pic>
      <p:sp>
        <p:nvSpPr>
          <p:cNvPr id="56" name="TextBox 55">
            <a:extLst>
              <a:ext uri="{FF2B5EF4-FFF2-40B4-BE49-F238E27FC236}">
                <a16:creationId xmlns:a16="http://schemas.microsoft.com/office/drawing/2014/main" id="{20E6A605-C431-4F6D-9543-81E4A31503C0}"/>
              </a:ext>
            </a:extLst>
          </p:cNvPr>
          <p:cNvSpPr txBox="1"/>
          <p:nvPr/>
        </p:nvSpPr>
        <p:spPr>
          <a:xfrm>
            <a:off x="1039659" y="3579022"/>
            <a:ext cx="1593649" cy="461665"/>
          </a:xfrm>
          <a:prstGeom prst="rect">
            <a:avLst/>
          </a:prstGeom>
          <a:noFill/>
        </p:spPr>
        <p:txBody>
          <a:bodyPr wrap="square" rtlCol="0">
            <a:spAutoFit/>
          </a:bodyPr>
          <a:lstStyle/>
          <a:p>
            <a:pPr algn="r"/>
            <a:r>
              <a:rPr lang="en-US" sz="1200" dirty="0"/>
              <a:t>Decision of going to pit or staying out</a:t>
            </a:r>
          </a:p>
        </p:txBody>
      </p:sp>
      <p:pic>
        <p:nvPicPr>
          <p:cNvPr id="57" name="Picture 56" descr="Icon&#10;&#10;Description automatically generated">
            <a:extLst>
              <a:ext uri="{FF2B5EF4-FFF2-40B4-BE49-F238E27FC236}">
                <a16:creationId xmlns:a16="http://schemas.microsoft.com/office/drawing/2014/main" id="{554D1044-E51B-4EC0-AD81-CC7D5385971D}"/>
              </a:ext>
            </a:extLst>
          </p:cNvPr>
          <p:cNvPicPr>
            <a:picLocks noChangeAspect="1"/>
          </p:cNvPicPr>
          <p:nvPr/>
        </p:nvPicPr>
        <p:blipFill>
          <a:blip r:embed="rId12"/>
          <a:stretch>
            <a:fillRect/>
          </a:stretch>
        </p:blipFill>
        <p:spPr>
          <a:xfrm>
            <a:off x="2510256" y="3193946"/>
            <a:ext cx="225416" cy="225416"/>
          </a:xfrm>
          <a:prstGeom prst="rect">
            <a:avLst/>
          </a:prstGeom>
        </p:spPr>
      </p:pic>
      <p:pic>
        <p:nvPicPr>
          <p:cNvPr id="58" name="Picture 57" descr="Icon&#10;&#10;Description automatically generated">
            <a:extLst>
              <a:ext uri="{FF2B5EF4-FFF2-40B4-BE49-F238E27FC236}">
                <a16:creationId xmlns:a16="http://schemas.microsoft.com/office/drawing/2014/main" id="{85177B94-EC86-4CDC-B34F-1D76B6F30CC5}"/>
              </a:ext>
            </a:extLst>
          </p:cNvPr>
          <p:cNvPicPr>
            <a:picLocks noChangeAspect="1"/>
          </p:cNvPicPr>
          <p:nvPr/>
        </p:nvPicPr>
        <p:blipFill>
          <a:blip r:embed="rId12"/>
          <a:stretch>
            <a:fillRect/>
          </a:stretch>
        </p:blipFill>
        <p:spPr>
          <a:xfrm>
            <a:off x="2510256" y="2912641"/>
            <a:ext cx="225416" cy="225416"/>
          </a:xfrm>
          <a:prstGeom prst="rect">
            <a:avLst/>
          </a:prstGeom>
        </p:spPr>
      </p:pic>
      <p:pic>
        <p:nvPicPr>
          <p:cNvPr id="59" name="Picture 58" descr="Icon&#10;&#10;Description automatically generated">
            <a:extLst>
              <a:ext uri="{FF2B5EF4-FFF2-40B4-BE49-F238E27FC236}">
                <a16:creationId xmlns:a16="http://schemas.microsoft.com/office/drawing/2014/main" id="{175EB3A2-7632-4658-8480-D590F15E449F}"/>
              </a:ext>
            </a:extLst>
          </p:cNvPr>
          <p:cNvPicPr>
            <a:picLocks noChangeAspect="1"/>
          </p:cNvPicPr>
          <p:nvPr/>
        </p:nvPicPr>
        <p:blipFill>
          <a:blip r:embed="rId12"/>
          <a:stretch>
            <a:fillRect/>
          </a:stretch>
        </p:blipFill>
        <p:spPr>
          <a:xfrm>
            <a:off x="2510256" y="3656002"/>
            <a:ext cx="225416" cy="225416"/>
          </a:xfrm>
          <a:prstGeom prst="rect">
            <a:avLst/>
          </a:prstGeom>
        </p:spPr>
      </p:pic>
      <p:pic>
        <p:nvPicPr>
          <p:cNvPr id="60" name="Picture 59" descr="Icon&#10;&#10;Description automatically generated">
            <a:extLst>
              <a:ext uri="{FF2B5EF4-FFF2-40B4-BE49-F238E27FC236}">
                <a16:creationId xmlns:a16="http://schemas.microsoft.com/office/drawing/2014/main" id="{C5DC3A84-9BE5-43C3-BA11-C63E1810CD06}"/>
              </a:ext>
            </a:extLst>
          </p:cNvPr>
          <p:cNvPicPr>
            <a:picLocks noChangeAspect="1"/>
          </p:cNvPicPr>
          <p:nvPr/>
        </p:nvPicPr>
        <p:blipFill>
          <a:blip r:embed="rId12"/>
          <a:stretch>
            <a:fillRect/>
          </a:stretch>
        </p:blipFill>
        <p:spPr>
          <a:xfrm>
            <a:off x="2510256" y="1529664"/>
            <a:ext cx="225416" cy="225416"/>
          </a:xfrm>
          <a:prstGeom prst="rect">
            <a:avLst/>
          </a:prstGeom>
        </p:spPr>
      </p:pic>
      <p:sp>
        <p:nvSpPr>
          <p:cNvPr id="19" name="Rectangle 18">
            <a:extLst>
              <a:ext uri="{FF2B5EF4-FFF2-40B4-BE49-F238E27FC236}">
                <a16:creationId xmlns:a16="http://schemas.microsoft.com/office/drawing/2014/main" id="{FA3D56C0-7BA5-4F4D-92DF-3884289E1AF0}"/>
              </a:ext>
            </a:extLst>
          </p:cNvPr>
          <p:cNvSpPr/>
          <p:nvPr/>
        </p:nvSpPr>
        <p:spPr>
          <a:xfrm>
            <a:off x="945715" y="3435543"/>
            <a:ext cx="2479895" cy="6688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19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2 architecture</a:t>
            </a:r>
          </a:p>
        </p:txBody>
      </p:sp>
      <p:pic>
        <p:nvPicPr>
          <p:cNvPr id="7" name="Picture 6" descr="Shape&#10;&#10;Description automatically generated with low confidence">
            <a:extLst>
              <a:ext uri="{FF2B5EF4-FFF2-40B4-BE49-F238E27FC236}">
                <a16:creationId xmlns:a16="http://schemas.microsoft.com/office/drawing/2014/main" id="{7406443F-609F-4266-8A7C-0DB6BB586ED0}"/>
              </a:ext>
            </a:extLst>
          </p:cNvPr>
          <p:cNvPicPr>
            <a:picLocks noChangeAspect="1"/>
          </p:cNvPicPr>
          <p:nvPr/>
        </p:nvPicPr>
        <p:blipFill>
          <a:blip r:embed="rId2"/>
          <a:stretch>
            <a:fillRect/>
          </a:stretch>
        </p:blipFill>
        <p:spPr>
          <a:xfrm>
            <a:off x="1742574" y="3172407"/>
            <a:ext cx="1889455" cy="1889455"/>
          </a:xfrm>
          <a:prstGeom prst="rect">
            <a:avLst/>
          </a:prstGeom>
        </p:spPr>
      </p:pic>
      <p:sp>
        <p:nvSpPr>
          <p:cNvPr id="24" name="TextBox 23">
            <a:extLst>
              <a:ext uri="{FF2B5EF4-FFF2-40B4-BE49-F238E27FC236}">
                <a16:creationId xmlns:a16="http://schemas.microsoft.com/office/drawing/2014/main" id="{33E5A557-D1A3-4A5A-8EA6-D41C9FAA35F2}"/>
              </a:ext>
            </a:extLst>
          </p:cNvPr>
          <p:cNvSpPr txBox="1"/>
          <p:nvPr/>
        </p:nvSpPr>
        <p:spPr>
          <a:xfrm>
            <a:off x="1635739" y="2438233"/>
            <a:ext cx="2103126" cy="461664"/>
          </a:xfrm>
          <a:prstGeom prst="rect">
            <a:avLst/>
          </a:prstGeom>
          <a:noFill/>
        </p:spPr>
        <p:txBody>
          <a:bodyPr wrap="square" rtlCol="0">
            <a:spAutoFit/>
          </a:bodyPr>
          <a:lstStyle/>
          <a:p>
            <a:pPr algn="ctr"/>
            <a:r>
              <a:rPr lang="en-US" sz="1200" dirty="0" err="1"/>
              <a:t>Keras</a:t>
            </a:r>
            <a:r>
              <a:rPr lang="en-US" sz="1200" dirty="0"/>
              <a:t> Sequential Model</a:t>
            </a:r>
          </a:p>
          <a:p>
            <a:pPr algn="ctr"/>
            <a:r>
              <a:rPr lang="en-US" sz="1200" dirty="0"/>
              <a:t>10 Dense layers</a:t>
            </a: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48</a:t>
            </a:fld>
            <a:endParaRPr lang="en-US" dirty="0"/>
          </a:p>
        </p:txBody>
      </p:sp>
      <p:sp>
        <p:nvSpPr>
          <p:cNvPr id="54" name="TextBox 53">
            <a:extLst>
              <a:ext uri="{FF2B5EF4-FFF2-40B4-BE49-F238E27FC236}">
                <a16:creationId xmlns:a16="http://schemas.microsoft.com/office/drawing/2014/main" id="{EE6E0A9D-A0C0-416A-AA81-E1ABD492F1E8}"/>
              </a:ext>
            </a:extLst>
          </p:cNvPr>
          <p:cNvSpPr txBox="1"/>
          <p:nvPr/>
        </p:nvSpPr>
        <p:spPr>
          <a:xfrm>
            <a:off x="7916090" y="1469572"/>
            <a:ext cx="4044179" cy="2632516"/>
          </a:xfrm>
          <a:prstGeom prst="rect">
            <a:avLst/>
          </a:prstGeom>
          <a:noFill/>
        </p:spPr>
        <p:txBody>
          <a:bodyPr wrap="square">
            <a:spAutoFit/>
          </a:bodyPr>
          <a:lstStyle/>
          <a:p>
            <a:pPr>
              <a:lnSpc>
                <a:spcPct val="150000"/>
              </a:lnSpc>
            </a:pPr>
            <a:r>
              <a:rPr lang="en-US" sz="1600" dirty="0"/>
              <a:t>Model architecture:</a:t>
            </a:r>
          </a:p>
          <a:p>
            <a:pPr marL="285750" indent="-285750">
              <a:lnSpc>
                <a:spcPct val="150000"/>
              </a:lnSpc>
              <a:buFontTx/>
              <a:buChar char="-"/>
            </a:pPr>
            <a:r>
              <a:rPr lang="en-US" sz="1600" dirty="0"/>
              <a:t>Normalization layer &amp; L2 </a:t>
            </a:r>
            <a:r>
              <a:rPr lang="en-US" sz="1600" dirty="0" err="1"/>
              <a:t>regularizers</a:t>
            </a:r>
            <a:endParaRPr lang="en-US" sz="1600" dirty="0"/>
          </a:p>
          <a:p>
            <a:pPr marL="285750" indent="-285750">
              <a:lnSpc>
                <a:spcPct val="150000"/>
              </a:lnSpc>
              <a:buFontTx/>
              <a:buChar char="-"/>
            </a:pPr>
            <a:r>
              <a:rPr lang="en-US" sz="1600" dirty="0"/>
              <a:t>Dropout layers in between Dense layers</a:t>
            </a:r>
          </a:p>
          <a:p>
            <a:pPr marL="285750" indent="-285750">
              <a:lnSpc>
                <a:spcPct val="150000"/>
              </a:lnSpc>
              <a:buFontTx/>
              <a:buChar char="-"/>
            </a:pPr>
            <a:r>
              <a:rPr lang="en-US" sz="1600" dirty="0"/>
              <a:t>256 to 1 decreasing number of neurons</a:t>
            </a:r>
          </a:p>
          <a:p>
            <a:pPr marL="285750" indent="-285750">
              <a:lnSpc>
                <a:spcPct val="150000"/>
              </a:lnSpc>
              <a:buFontTx/>
              <a:buChar char="-"/>
            </a:pPr>
            <a:r>
              <a:rPr lang="en-US" sz="1600" dirty="0"/>
              <a:t>RMSprop as optimizer</a:t>
            </a:r>
          </a:p>
          <a:p>
            <a:pPr marL="285750" indent="-285750">
              <a:lnSpc>
                <a:spcPct val="150000"/>
              </a:lnSpc>
              <a:buFontTx/>
              <a:buChar char="-"/>
            </a:pPr>
            <a:r>
              <a:rPr lang="en-US" sz="1600" dirty="0"/>
              <a:t>Mean Absolute Error as loss function</a:t>
            </a:r>
          </a:p>
          <a:p>
            <a:pPr marL="285750" indent="-285750">
              <a:lnSpc>
                <a:spcPct val="150000"/>
              </a:lnSpc>
              <a:buFontTx/>
              <a:buChar char="-"/>
            </a:pPr>
            <a:r>
              <a:rPr lang="en-US" sz="1600" dirty="0"/>
              <a:t>SeLU as activation function</a:t>
            </a:r>
          </a:p>
        </p:txBody>
      </p:sp>
      <p:pic>
        <p:nvPicPr>
          <p:cNvPr id="8" name="Picture 7">
            <a:extLst>
              <a:ext uri="{FF2B5EF4-FFF2-40B4-BE49-F238E27FC236}">
                <a16:creationId xmlns:a16="http://schemas.microsoft.com/office/drawing/2014/main" id="{DA60AA1B-D4C9-411A-BCB8-0E5312CD8A3D}"/>
              </a:ext>
            </a:extLst>
          </p:cNvPr>
          <p:cNvPicPr/>
          <p:nvPr/>
        </p:nvPicPr>
        <p:blipFill rotWithShape="1">
          <a:blip r:embed="rId3"/>
          <a:srcRect l="12246" t="29041" r="69180" b="13162"/>
          <a:stretch/>
        </p:blipFill>
        <p:spPr bwMode="auto">
          <a:xfrm>
            <a:off x="4512469" y="1215919"/>
            <a:ext cx="3167061" cy="5389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4580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65337" y="472969"/>
            <a:ext cx="9601200" cy="1485900"/>
          </a:xfrm>
        </p:spPr>
        <p:txBody>
          <a:bodyPr/>
          <a:lstStyle/>
          <a:p>
            <a:r>
              <a:rPr lang="en-US" dirty="0"/>
              <a:t>Overview of model 2 architecture</a:t>
            </a:r>
          </a:p>
        </p:txBody>
      </p:sp>
      <p:sp>
        <p:nvSpPr>
          <p:cNvPr id="3" name="Slide Number Placeholder 2">
            <a:extLst>
              <a:ext uri="{FF2B5EF4-FFF2-40B4-BE49-F238E27FC236}">
                <a16:creationId xmlns:a16="http://schemas.microsoft.com/office/drawing/2014/main" id="{29379AB3-568D-4E60-BC14-52D53F0B0056}"/>
              </a:ext>
            </a:extLst>
          </p:cNvPr>
          <p:cNvSpPr>
            <a:spLocks noGrp="1"/>
          </p:cNvSpPr>
          <p:nvPr>
            <p:ph type="sldNum" sz="quarter" idx="12"/>
          </p:nvPr>
        </p:nvSpPr>
        <p:spPr/>
        <p:txBody>
          <a:bodyPr/>
          <a:lstStyle/>
          <a:p>
            <a:fld id="{69E57DC2-970A-4B3E-BB1C-7A09969E49DF}" type="slidenum">
              <a:rPr lang="en-US" smtClean="0"/>
              <a:t>49</a:t>
            </a:fld>
            <a:endParaRPr lang="en-US" dirty="0"/>
          </a:p>
        </p:txBody>
      </p:sp>
      <p:sp>
        <p:nvSpPr>
          <p:cNvPr id="54" name="TextBox 53">
            <a:extLst>
              <a:ext uri="{FF2B5EF4-FFF2-40B4-BE49-F238E27FC236}">
                <a16:creationId xmlns:a16="http://schemas.microsoft.com/office/drawing/2014/main" id="{EE6E0A9D-A0C0-416A-AA81-E1ABD492F1E8}"/>
              </a:ext>
            </a:extLst>
          </p:cNvPr>
          <p:cNvSpPr txBox="1"/>
          <p:nvPr/>
        </p:nvSpPr>
        <p:spPr>
          <a:xfrm>
            <a:off x="1573009" y="3824680"/>
            <a:ext cx="4044179" cy="1524520"/>
          </a:xfrm>
          <a:prstGeom prst="rect">
            <a:avLst/>
          </a:prstGeom>
          <a:noFill/>
        </p:spPr>
        <p:txBody>
          <a:bodyPr wrap="square">
            <a:spAutoFit/>
          </a:bodyPr>
          <a:lstStyle/>
          <a:p>
            <a:pPr>
              <a:lnSpc>
                <a:spcPct val="150000"/>
              </a:lnSpc>
            </a:pPr>
            <a:r>
              <a:rPr lang="en-US" sz="1600" dirty="0"/>
              <a:t>Dataset:</a:t>
            </a:r>
          </a:p>
          <a:p>
            <a:pPr marL="285750" indent="-285750">
              <a:lnSpc>
                <a:spcPct val="150000"/>
              </a:lnSpc>
              <a:buFontTx/>
              <a:buChar char="-"/>
            </a:pPr>
            <a:r>
              <a:rPr lang="en-US" sz="1600" dirty="0"/>
              <a:t>15 input columns, 1 output column</a:t>
            </a:r>
          </a:p>
          <a:p>
            <a:pPr marL="285750" indent="-285750">
              <a:lnSpc>
                <a:spcPct val="150000"/>
              </a:lnSpc>
              <a:buFontTx/>
              <a:buChar char="-"/>
            </a:pPr>
            <a:r>
              <a:rPr lang="en-US" sz="1600" dirty="0"/>
              <a:t>1225 records from 2016-2020 seasons</a:t>
            </a:r>
          </a:p>
          <a:p>
            <a:pPr marL="285750" indent="-285750">
              <a:lnSpc>
                <a:spcPct val="150000"/>
              </a:lnSpc>
              <a:buFontTx/>
              <a:buChar char="-"/>
            </a:pPr>
            <a:r>
              <a:rPr lang="en-US" sz="1600" dirty="0"/>
              <a:t>923 records from 2016-2019 seasons</a:t>
            </a:r>
          </a:p>
        </p:txBody>
      </p:sp>
      <p:sp>
        <p:nvSpPr>
          <p:cNvPr id="16" name="TextBox 15">
            <a:extLst>
              <a:ext uri="{FF2B5EF4-FFF2-40B4-BE49-F238E27FC236}">
                <a16:creationId xmlns:a16="http://schemas.microsoft.com/office/drawing/2014/main" id="{C88168EC-F85F-401E-B6F1-A9451F9A7E67}"/>
              </a:ext>
            </a:extLst>
          </p:cNvPr>
          <p:cNvSpPr txBox="1"/>
          <p:nvPr/>
        </p:nvSpPr>
        <p:spPr>
          <a:xfrm>
            <a:off x="1573009" y="5377329"/>
            <a:ext cx="1081019"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8</a:t>
            </a:r>
            <a:r>
              <a:rPr lang="en-US" sz="3600" b="1" i="0" u="none" strike="noStrike" dirty="0">
                <a:solidFill>
                  <a:srgbClr val="00D6C0"/>
                </a:solidFill>
                <a:effectLst/>
                <a:latin typeface="Fira Sans Extra Condensed"/>
              </a:rPr>
              <a:t>0%</a:t>
            </a:r>
            <a:endParaRPr lang="en-US" sz="3600" dirty="0"/>
          </a:p>
        </p:txBody>
      </p:sp>
      <p:sp>
        <p:nvSpPr>
          <p:cNvPr id="17" name="TextBox 16">
            <a:extLst>
              <a:ext uri="{FF2B5EF4-FFF2-40B4-BE49-F238E27FC236}">
                <a16:creationId xmlns:a16="http://schemas.microsoft.com/office/drawing/2014/main" id="{D9938563-2FC6-41D9-83C3-151F2FDD9E44}"/>
              </a:ext>
            </a:extLst>
          </p:cNvPr>
          <p:cNvSpPr txBox="1"/>
          <p:nvPr/>
        </p:nvSpPr>
        <p:spPr>
          <a:xfrm>
            <a:off x="1573009" y="5977104"/>
            <a:ext cx="1928275" cy="369332"/>
          </a:xfrm>
          <a:prstGeom prst="rect">
            <a:avLst/>
          </a:prstGeom>
          <a:noFill/>
        </p:spPr>
        <p:txBody>
          <a:bodyPr wrap="square">
            <a:spAutoFit/>
          </a:bodyPr>
          <a:lstStyle/>
          <a:p>
            <a:r>
              <a:rPr lang="en-US" dirty="0">
                <a:latin typeface="Fira Sans Extra Condensed"/>
                <a:cs typeface="Calibri" panose="020F0502020204030204" pitchFamily="34" charset="0"/>
              </a:rPr>
              <a:t>Training data</a:t>
            </a:r>
          </a:p>
        </p:txBody>
      </p:sp>
      <p:sp>
        <p:nvSpPr>
          <p:cNvPr id="18" name="TextBox 17">
            <a:extLst>
              <a:ext uri="{FF2B5EF4-FFF2-40B4-BE49-F238E27FC236}">
                <a16:creationId xmlns:a16="http://schemas.microsoft.com/office/drawing/2014/main" id="{16A8D2AD-18B6-4BE3-BED0-D4E08D8B5BE2}"/>
              </a:ext>
            </a:extLst>
          </p:cNvPr>
          <p:cNvSpPr txBox="1"/>
          <p:nvPr/>
        </p:nvSpPr>
        <p:spPr>
          <a:xfrm>
            <a:off x="3520102" y="5377329"/>
            <a:ext cx="1127737"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2</a:t>
            </a:r>
            <a:r>
              <a:rPr lang="en-US" sz="3600" b="1" i="0" u="none" strike="noStrike" dirty="0">
                <a:solidFill>
                  <a:srgbClr val="00D6C0"/>
                </a:solidFill>
                <a:effectLst/>
                <a:latin typeface="Fira Sans Extra Condensed"/>
              </a:rPr>
              <a:t>0%</a:t>
            </a:r>
            <a:endParaRPr lang="en-US" sz="3600" dirty="0"/>
          </a:p>
        </p:txBody>
      </p:sp>
      <p:sp>
        <p:nvSpPr>
          <p:cNvPr id="19" name="TextBox 18">
            <a:extLst>
              <a:ext uri="{FF2B5EF4-FFF2-40B4-BE49-F238E27FC236}">
                <a16:creationId xmlns:a16="http://schemas.microsoft.com/office/drawing/2014/main" id="{45A7779E-F859-41B5-99C3-553C9FFE00C5}"/>
              </a:ext>
            </a:extLst>
          </p:cNvPr>
          <p:cNvSpPr txBox="1"/>
          <p:nvPr/>
        </p:nvSpPr>
        <p:spPr>
          <a:xfrm>
            <a:off x="3619235" y="5990159"/>
            <a:ext cx="1590703" cy="369332"/>
          </a:xfrm>
          <a:prstGeom prst="rect">
            <a:avLst/>
          </a:prstGeom>
          <a:noFill/>
        </p:spPr>
        <p:txBody>
          <a:bodyPr wrap="square">
            <a:spAutoFit/>
          </a:bodyPr>
          <a:lstStyle/>
          <a:p>
            <a:r>
              <a:rPr lang="en-US" dirty="0">
                <a:latin typeface="Fira Sans Extra Condensed"/>
                <a:cs typeface="Calibri" panose="020F0502020204030204" pitchFamily="34" charset="0"/>
              </a:rPr>
              <a:t>Validation data</a:t>
            </a:r>
          </a:p>
        </p:txBody>
      </p:sp>
      <p:pic>
        <p:nvPicPr>
          <p:cNvPr id="20" name="Picture 19" descr="Shape&#10;&#10;Description automatically generated with low confidence">
            <a:extLst>
              <a:ext uri="{FF2B5EF4-FFF2-40B4-BE49-F238E27FC236}">
                <a16:creationId xmlns:a16="http://schemas.microsoft.com/office/drawing/2014/main" id="{526C3CC9-C76D-4913-8CB9-E94566444317}"/>
              </a:ext>
            </a:extLst>
          </p:cNvPr>
          <p:cNvPicPr>
            <a:picLocks noChangeAspect="1"/>
          </p:cNvPicPr>
          <p:nvPr/>
        </p:nvPicPr>
        <p:blipFill>
          <a:blip r:embed="rId3"/>
          <a:stretch>
            <a:fillRect/>
          </a:stretch>
        </p:blipFill>
        <p:spPr>
          <a:xfrm>
            <a:off x="2625265" y="5410828"/>
            <a:ext cx="579331" cy="57933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D364F497-C8F0-4979-AF03-793ECBEE84A7}"/>
              </a:ext>
            </a:extLst>
          </p:cNvPr>
          <p:cNvPicPr>
            <a:picLocks noChangeAspect="1"/>
          </p:cNvPicPr>
          <p:nvPr/>
        </p:nvPicPr>
        <p:blipFill>
          <a:blip r:embed="rId4"/>
          <a:stretch>
            <a:fillRect/>
          </a:stretch>
        </p:blipFill>
        <p:spPr>
          <a:xfrm>
            <a:off x="4647839" y="5419562"/>
            <a:ext cx="579331" cy="579331"/>
          </a:xfrm>
          <a:prstGeom prst="rect">
            <a:avLst/>
          </a:prstGeom>
        </p:spPr>
      </p:pic>
      <p:sp>
        <p:nvSpPr>
          <p:cNvPr id="25" name="TextBox 24">
            <a:extLst>
              <a:ext uri="{FF2B5EF4-FFF2-40B4-BE49-F238E27FC236}">
                <a16:creationId xmlns:a16="http://schemas.microsoft.com/office/drawing/2014/main" id="{15911EC5-8CF8-4916-86F9-B41484E52489}"/>
              </a:ext>
            </a:extLst>
          </p:cNvPr>
          <p:cNvSpPr txBox="1"/>
          <p:nvPr/>
        </p:nvSpPr>
        <p:spPr>
          <a:xfrm>
            <a:off x="7891001" y="5377329"/>
            <a:ext cx="3256117" cy="923330"/>
          </a:xfrm>
          <a:prstGeom prst="rect">
            <a:avLst/>
          </a:prstGeom>
          <a:noFill/>
        </p:spPr>
        <p:txBody>
          <a:bodyPr wrap="square">
            <a:spAutoFit/>
          </a:bodyPr>
          <a:lstStyle/>
          <a:p>
            <a:r>
              <a:rPr lang="en-US" dirty="0">
                <a:latin typeface="Fira Sans Extra Condensed"/>
                <a:cs typeface="Calibri" panose="020F0502020204030204" pitchFamily="34" charset="0"/>
              </a:rPr>
              <a:t>Using pandas “sample”</a:t>
            </a:r>
          </a:p>
          <a:p>
            <a:r>
              <a:rPr lang="en-US" dirty="0">
                <a:latin typeface="Fira Sans Extra Condensed"/>
                <a:cs typeface="Calibri" panose="020F0502020204030204" pitchFamily="34" charset="0"/>
              </a:rPr>
              <a:t>that allows 20% of test data be </a:t>
            </a:r>
          </a:p>
          <a:p>
            <a:r>
              <a:rPr lang="en-US" dirty="0">
                <a:latin typeface="Fira Sans Extra Condensed"/>
                <a:cs typeface="Calibri" panose="020F0502020204030204" pitchFamily="34" charset="0"/>
              </a:rPr>
              <a:t>randomly chosen for each epoch</a:t>
            </a:r>
          </a:p>
        </p:txBody>
      </p:sp>
      <p:pic>
        <p:nvPicPr>
          <p:cNvPr id="26" name="Picture 25" descr="Shape&#10;&#10;Description automatically generated with low confidence">
            <a:extLst>
              <a:ext uri="{FF2B5EF4-FFF2-40B4-BE49-F238E27FC236}">
                <a16:creationId xmlns:a16="http://schemas.microsoft.com/office/drawing/2014/main" id="{B90BC24A-73A2-4689-BA51-A3B6199BA9C0}"/>
              </a:ext>
            </a:extLst>
          </p:cNvPr>
          <p:cNvPicPr>
            <a:picLocks noChangeAspect="1"/>
          </p:cNvPicPr>
          <p:nvPr/>
        </p:nvPicPr>
        <p:blipFill>
          <a:blip r:embed="rId5"/>
          <a:stretch>
            <a:fillRect/>
          </a:stretch>
        </p:blipFill>
        <p:spPr>
          <a:xfrm>
            <a:off x="11147118" y="5349759"/>
            <a:ext cx="627345" cy="62734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EB34A84B-BC73-4747-B036-219B18D98140}"/>
              </a:ext>
            </a:extLst>
          </p:cNvPr>
          <p:cNvPicPr>
            <a:picLocks noChangeAspect="1"/>
          </p:cNvPicPr>
          <p:nvPr/>
        </p:nvPicPr>
        <p:blipFill>
          <a:blip r:embed="rId6"/>
          <a:stretch>
            <a:fillRect/>
          </a:stretch>
        </p:blipFill>
        <p:spPr>
          <a:xfrm>
            <a:off x="6656244" y="5419563"/>
            <a:ext cx="604098" cy="604098"/>
          </a:xfrm>
          <a:prstGeom prst="rect">
            <a:avLst/>
          </a:prstGeom>
        </p:spPr>
      </p:pic>
      <p:sp>
        <p:nvSpPr>
          <p:cNvPr id="28" name="TextBox 27">
            <a:extLst>
              <a:ext uri="{FF2B5EF4-FFF2-40B4-BE49-F238E27FC236}">
                <a16:creationId xmlns:a16="http://schemas.microsoft.com/office/drawing/2014/main" id="{2E33F91C-F70E-4D33-971D-6C2736A94207}"/>
              </a:ext>
            </a:extLst>
          </p:cNvPr>
          <p:cNvSpPr txBox="1"/>
          <p:nvPr/>
        </p:nvSpPr>
        <p:spPr>
          <a:xfrm>
            <a:off x="5478250" y="5377329"/>
            <a:ext cx="1127737" cy="646331"/>
          </a:xfrm>
          <a:prstGeom prst="rect">
            <a:avLst/>
          </a:prstGeom>
          <a:noFill/>
        </p:spPr>
        <p:txBody>
          <a:bodyPr wrap="square">
            <a:spAutoFit/>
          </a:bodyPr>
          <a:lstStyle/>
          <a:p>
            <a:pPr marL="0" indent="0" algn="ctr">
              <a:buNone/>
            </a:pPr>
            <a:r>
              <a:rPr lang="en-US" sz="3600" b="1" dirty="0">
                <a:solidFill>
                  <a:srgbClr val="00D6C0"/>
                </a:solidFill>
                <a:latin typeface="Fira Sans Extra Condensed"/>
              </a:rPr>
              <a:t>New</a:t>
            </a:r>
            <a:endParaRPr lang="en-US" sz="3600" dirty="0"/>
          </a:p>
        </p:txBody>
      </p:sp>
      <p:sp>
        <p:nvSpPr>
          <p:cNvPr id="29" name="TextBox 28">
            <a:extLst>
              <a:ext uri="{FF2B5EF4-FFF2-40B4-BE49-F238E27FC236}">
                <a16:creationId xmlns:a16="http://schemas.microsoft.com/office/drawing/2014/main" id="{8F9E3D09-345E-4C97-8045-A0F742277719}"/>
              </a:ext>
            </a:extLst>
          </p:cNvPr>
          <p:cNvSpPr txBox="1"/>
          <p:nvPr/>
        </p:nvSpPr>
        <p:spPr>
          <a:xfrm>
            <a:off x="5514475" y="5977104"/>
            <a:ext cx="2283537" cy="369332"/>
          </a:xfrm>
          <a:prstGeom prst="rect">
            <a:avLst/>
          </a:prstGeom>
          <a:noFill/>
        </p:spPr>
        <p:txBody>
          <a:bodyPr wrap="square">
            <a:spAutoFit/>
          </a:bodyPr>
          <a:lstStyle/>
          <a:p>
            <a:r>
              <a:rPr lang="en-US" dirty="0">
                <a:latin typeface="Fira Sans Extra Condensed"/>
                <a:cs typeface="Calibri" panose="020F0502020204030204" pitchFamily="34" charset="0"/>
              </a:rPr>
              <a:t>Season as testing data</a:t>
            </a:r>
          </a:p>
        </p:txBody>
      </p:sp>
      <p:graphicFrame>
        <p:nvGraphicFramePr>
          <p:cNvPr id="22" name="Content Placeholder 6">
            <a:extLst>
              <a:ext uri="{FF2B5EF4-FFF2-40B4-BE49-F238E27FC236}">
                <a16:creationId xmlns:a16="http://schemas.microsoft.com/office/drawing/2014/main" id="{8E6FA4F1-FF1D-4187-B93F-CC4AEFB1E43F}"/>
              </a:ext>
            </a:extLst>
          </p:cNvPr>
          <p:cNvGraphicFramePr>
            <a:graphicFrameLocks noGrp="1"/>
          </p:cNvGraphicFramePr>
          <p:nvPr>
            <p:ph idx="1"/>
            <p:extLst>
              <p:ext uri="{D42A27DB-BD31-4B8C-83A1-F6EECF244321}">
                <p14:modId xmlns:p14="http://schemas.microsoft.com/office/powerpoint/2010/main" val="1090523716"/>
              </p:ext>
            </p:extLst>
          </p:nvPr>
        </p:nvGraphicFramePr>
        <p:xfrm>
          <a:off x="1672321" y="1214868"/>
          <a:ext cx="8847357" cy="2713662"/>
        </p:xfrm>
        <a:graphic>
          <a:graphicData uri="http://schemas.openxmlformats.org/drawingml/2006/table">
            <a:tbl>
              <a:tblPr/>
              <a:tblGrid>
                <a:gridCol w="464858">
                  <a:extLst>
                    <a:ext uri="{9D8B030D-6E8A-4147-A177-3AD203B41FA5}">
                      <a16:colId xmlns:a16="http://schemas.microsoft.com/office/drawing/2014/main" val="3418192333"/>
                    </a:ext>
                  </a:extLst>
                </a:gridCol>
                <a:gridCol w="292688">
                  <a:extLst>
                    <a:ext uri="{9D8B030D-6E8A-4147-A177-3AD203B41FA5}">
                      <a16:colId xmlns:a16="http://schemas.microsoft.com/office/drawing/2014/main" val="588881187"/>
                    </a:ext>
                  </a:extLst>
                </a:gridCol>
                <a:gridCol w="507899">
                  <a:extLst>
                    <a:ext uri="{9D8B030D-6E8A-4147-A177-3AD203B41FA5}">
                      <a16:colId xmlns:a16="http://schemas.microsoft.com/office/drawing/2014/main" val="2267200320"/>
                    </a:ext>
                  </a:extLst>
                </a:gridCol>
                <a:gridCol w="742481">
                  <a:extLst>
                    <a:ext uri="{9D8B030D-6E8A-4147-A177-3AD203B41FA5}">
                      <a16:colId xmlns:a16="http://schemas.microsoft.com/office/drawing/2014/main" val="2046485814"/>
                    </a:ext>
                  </a:extLst>
                </a:gridCol>
                <a:gridCol w="794132">
                  <a:extLst>
                    <a:ext uri="{9D8B030D-6E8A-4147-A177-3AD203B41FA5}">
                      <a16:colId xmlns:a16="http://schemas.microsoft.com/office/drawing/2014/main" val="3335568205"/>
                    </a:ext>
                  </a:extLst>
                </a:gridCol>
                <a:gridCol w="817805">
                  <a:extLst>
                    <a:ext uri="{9D8B030D-6E8A-4147-A177-3AD203B41FA5}">
                      <a16:colId xmlns:a16="http://schemas.microsoft.com/office/drawing/2014/main" val="3892394733"/>
                    </a:ext>
                  </a:extLst>
                </a:gridCol>
                <a:gridCol w="665004">
                  <a:extLst>
                    <a:ext uri="{9D8B030D-6E8A-4147-A177-3AD203B41FA5}">
                      <a16:colId xmlns:a16="http://schemas.microsoft.com/office/drawing/2014/main" val="1784882263"/>
                    </a:ext>
                  </a:extLst>
                </a:gridCol>
                <a:gridCol w="568159">
                  <a:extLst>
                    <a:ext uri="{9D8B030D-6E8A-4147-A177-3AD203B41FA5}">
                      <a16:colId xmlns:a16="http://schemas.microsoft.com/office/drawing/2014/main" val="3057582828"/>
                    </a:ext>
                  </a:extLst>
                </a:gridCol>
                <a:gridCol w="413207">
                  <a:extLst>
                    <a:ext uri="{9D8B030D-6E8A-4147-A177-3AD203B41FA5}">
                      <a16:colId xmlns:a16="http://schemas.microsoft.com/office/drawing/2014/main" val="3486985631"/>
                    </a:ext>
                  </a:extLst>
                </a:gridCol>
                <a:gridCol w="378772">
                  <a:extLst>
                    <a:ext uri="{9D8B030D-6E8A-4147-A177-3AD203B41FA5}">
                      <a16:colId xmlns:a16="http://schemas.microsoft.com/office/drawing/2014/main" val="1785830627"/>
                    </a:ext>
                  </a:extLst>
                </a:gridCol>
                <a:gridCol w="266863">
                  <a:extLst>
                    <a:ext uri="{9D8B030D-6E8A-4147-A177-3AD203B41FA5}">
                      <a16:colId xmlns:a16="http://schemas.microsoft.com/office/drawing/2014/main" val="1592049329"/>
                    </a:ext>
                  </a:extLst>
                </a:gridCol>
                <a:gridCol w="576767">
                  <a:extLst>
                    <a:ext uri="{9D8B030D-6E8A-4147-A177-3AD203B41FA5}">
                      <a16:colId xmlns:a16="http://schemas.microsoft.com/office/drawing/2014/main" val="300464199"/>
                    </a:ext>
                  </a:extLst>
                </a:gridCol>
                <a:gridCol w="525117">
                  <a:extLst>
                    <a:ext uri="{9D8B030D-6E8A-4147-A177-3AD203B41FA5}">
                      <a16:colId xmlns:a16="http://schemas.microsoft.com/office/drawing/2014/main" val="2678258923"/>
                    </a:ext>
                  </a:extLst>
                </a:gridCol>
                <a:gridCol w="533725">
                  <a:extLst>
                    <a:ext uri="{9D8B030D-6E8A-4147-A177-3AD203B41FA5}">
                      <a16:colId xmlns:a16="http://schemas.microsoft.com/office/drawing/2014/main" val="3475886319"/>
                    </a:ext>
                  </a:extLst>
                </a:gridCol>
                <a:gridCol w="559551">
                  <a:extLst>
                    <a:ext uri="{9D8B030D-6E8A-4147-A177-3AD203B41FA5}">
                      <a16:colId xmlns:a16="http://schemas.microsoft.com/office/drawing/2014/main" val="724445402"/>
                    </a:ext>
                  </a:extLst>
                </a:gridCol>
                <a:gridCol w="740329">
                  <a:extLst>
                    <a:ext uri="{9D8B030D-6E8A-4147-A177-3AD203B41FA5}">
                      <a16:colId xmlns:a16="http://schemas.microsoft.com/office/drawing/2014/main" val="2524460643"/>
                    </a:ext>
                  </a:extLst>
                </a:gridCol>
              </a:tblGrid>
              <a:tr h="129222">
                <a:tc>
                  <a:txBody>
                    <a:bodyPr/>
                    <a:lstStyle/>
                    <a:p>
                      <a:pPr algn="l" fontAlgn="b"/>
                      <a:r>
                        <a:rPr lang="en-US" sz="700" b="0" i="0" u="none" strike="noStrike">
                          <a:solidFill>
                            <a:srgbClr val="000000"/>
                          </a:solidFill>
                          <a:effectLst/>
                          <a:latin typeface="Calibri" panose="020F0502020204030204" pitchFamily="34" charset="0"/>
                        </a:rPr>
                        <a:t>initial_pos</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sc_lap</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sc_decision</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sc_laps_travelled</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sc_laps_remaining</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sc_tyre_compound</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before_pit_pos</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Temperature</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Humidity</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Altitude</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Turns</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RaceDistance</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TrackLength</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TeamAbility</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DriverAbility</a:t>
                      </a:r>
                    </a:p>
                  </a:txBody>
                  <a:tcPr marL="6461" marR="6461" marT="6461" marB="0" anchor="b">
                    <a:lnL>
                      <a:noFill/>
                    </a:lnL>
                    <a:lnR>
                      <a:noFill/>
                    </a:lnR>
                    <a:lnT>
                      <a:noFill/>
                    </a:lnT>
                    <a:lnB>
                      <a:noFill/>
                    </a:lnB>
                  </a:tcPr>
                </a:tc>
                <a:tc>
                  <a:txBody>
                    <a:bodyPr/>
                    <a:lstStyle/>
                    <a:p>
                      <a:pPr algn="l" fontAlgn="b"/>
                      <a:r>
                        <a:rPr lang="en-US" sz="700" b="0" i="0" u="none" strike="noStrike">
                          <a:solidFill>
                            <a:srgbClr val="000000"/>
                          </a:solidFill>
                          <a:effectLst/>
                          <a:latin typeface="Calibri" panose="020F0502020204030204" pitchFamily="34" charset="0"/>
                        </a:rPr>
                        <a:t>final_pos_gained</a:t>
                      </a:r>
                    </a:p>
                  </a:txBody>
                  <a:tcPr marL="6461" marR="6461" marT="6461" marB="0" anchor="b">
                    <a:lnL>
                      <a:noFill/>
                    </a:lnL>
                    <a:lnR>
                      <a:noFill/>
                    </a:lnR>
                    <a:lnT>
                      <a:noFill/>
                    </a:lnT>
                    <a:lnB>
                      <a:noFill/>
                    </a:lnB>
                  </a:tcPr>
                </a:tc>
                <a:extLst>
                  <a:ext uri="{0D108BD9-81ED-4DB2-BD59-A6C34878D82A}">
                    <a16:rowId xmlns:a16="http://schemas.microsoft.com/office/drawing/2014/main" val="1536899738"/>
                  </a:ext>
                </a:extLst>
              </a:tr>
              <a:tr h="129222">
                <a:tc>
                  <a:txBody>
                    <a:bodyPr/>
                    <a:lstStyle/>
                    <a:p>
                      <a:pPr algn="r" fontAlgn="b"/>
                      <a:r>
                        <a:rPr lang="en-US" sz="700" b="0" i="0" u="none" strike="noStrike">
                          <a:solidFill>
                            <a:srgbClr val="000000"/>
                          </a:solidFill>
                          <a:effectLst/>
                          <a:latin typeface="Calibri" panose="020F0502020204030204" pitchFamily="34" charset="0"/>
                        </a:rPr>
                        <a:t>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17</a:t>
                      </a:r>
                    </a:p>
                  </a:txBody>
                  <a:tcPr marL="6461" marR="6461" marT="6461" marB="0" anchor="b">
                    <a:lnL>
                      <a:noFill/>
                    </a:lnL>
                    <a:lnR>
                      <a:noFill/>
                    </a:lnR>
                    <a:lnT>
                      <a:noFill/>
                    </a:lnT>
                    <a:lnB>
                      <a:noFill/>
                    </a:lnB>
                  </a:tcPr>
                </a:tc>
                <a:tc>
                  <a:txBody>
                    <a:bodyPr/>
                    <a:lstStyle/>
                    <a:p>
                      <a:pPr algn="r" fontAlgn="b"/>
                      <a:r>
                        <a:rPr lang="en-US" sz="700" b="0" i="0" u="none" strike="noStrike" dirty="0">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extLst>
                  <a:ext uri="{0D108BD9-81ED-4DB2-BD59-A6C34878D82A}">
                    <a16:rowId xmlns:a16="http://schemas.microsoft.com/office/drawing/2014/main" val="901871270"/>
                  </a:ext>
                </a:extLst>
              </a:tr>
              <a:tr h="129222">
                <a:tc>
                  <a:txBody>
                    <a:bodyPr/>
                    <a:lstStyle/>
                    <a:p>
                      <a:pPr algn="r" fontAlgn="b"/>
                      <a:r>
                        <a:rPr lang="en-US" sz="700" b="0" i="0" u="none" strike="noStrike">
                          <a:solidFill>
                            <a:srgbClr val="000000"/>
                          </a:solidFill>
                          <a:effectLst/>
                          <a:latin typeface="Calibri" panose="020F0502020204030204" pitchFamily="34" charset="0"/>
                        </a:rPr>
                        <a:t>15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extLst>
                  <a:ext uri="{0D108BD9-81ED-4DB2-BD59-A6C34878D82A}">
                    <a16:rowId xmlns:a16="http://schemas.microsoft.com/office/drawing/2014/main" val="3348378085"/>
                  </a:ext>
                </a:extLst>
              </a:tr>
              <a:tr h="129222">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240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extLst>
                  <a:ext uri="{0D108BD9-81ED-4DB2-BD59-A6C34878D82A}">
                    <a16:rowId xmlns:a16="http://schemas.microsoft.com/office/drawing/2014/main" val="71569245"/>
                  </a:ext>
                </a:extLst>
              </a:tr>
              <a:tr h="129222">
                <a:tc>
                  <a:txBody>
                    <a:bodyPr/>
                    <a:lstStyle/>
                    <a:p>
                      <a:pPr algn="r" fontAlgn="b"/>
                      <a:r>
                        <a:rPr lang="en-US" sz="700" b="0" i="0" u="none" strike="noStrike">
                          <a:solidFill>
                            <a:srgbClr val="000000"/>
                          </a:solidFill>
                          <a:effectLst/>
                          <a:latin typeface="Calibri" panose="020F0502020204030204" pitchFamily="34" charset="0"/>
                        </a:rPr>
                        <a:t>13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1993045952"/>
                  </a:ext>
                </a:extLst>
              </a:tr>
              <a:tr h="129222">
                <a:tc>
                  <a:txBody>
                    <a:bodyPr/>
                    <a:lstStyle/>
                    <a:p>
                      <a:pPr algn="r" fontAlgn="b"/>
                      <a:r>
                        <a:rPr lang="en-US" sz="700" b="0" i="0" u="none" strike="noStrike">
                          <a:solidFill>
                            <a:srgbClr val="000000"/>
                          </a:solidFill>
                          <a:effectLst/>
                          <a:latin typeface="Calibri" panose="020F0502020204030204" pitchFamily="34" charset="0"/>
                        </a:rPr>
                        <a:t>10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1886080999"/>
                  </a:ext>
                </a:extLst>
              </a:tr>
              <a:tr h="129222">
                <a:tc>
                  <a:txBody>
                    <a:bodyPr/>
                    <a:lstStyle/>
                    <a:p>
                      <a:pPr algn="r" fontAlgn="b"/>
                      <a:r>
                        <a:rPr lang="en-US" sz="700" b="0" i="0" u="none" strike="noStrike">
                          <a:solidFill>
                            <a:srgbClr val="000000"/>
                          </a:solidFill>
                          <a:effectLst/>
                          <a:latin typeface="Calibri" panose="020F0502020204030204" pitchFamily="34" charset="0"/>
                        </a:rPr>
                        <a:t>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417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extLst>
                  <a:ext uri="{0D108BD9-81ED-4DB2-BD59-A6C34878D82A}">
                    <a16:rowId xmlns:a16="http://schemas.microsoft.com/office/drawing/2014/main" val="1815930927"/>
                  </a:ext>
                </a:extLst>
              </a:tr>
              <a:tr h="129222">
                <a:tc>
                  <a:txBody>
                    <a:bodyPr/>
                    <a:lstStyle/>
                    <a:p>
                      <a:pPr algn="r" fontAlgn="b"/>
                      <a:r>
                        <a:rPr lang="en-US" sz="700" b="0" i="0" u="none" strike="noStrike">
                          <a:solidFill>
                            <a:srgbClr val="000000"/>
                          </a:solidFill>
                          <a:effectLst/>
                          <a:latin typeface="Calibri" panose="020F0502020204030204" pitchFamily="34" charset="0"/>
                        </a:rPr>
                        <a:t>12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1789070204"/>
                  </a:ext>
                </a:extLst>
              </a:tr>
              <a:tr h="129222">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264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27526845"/>
                  </a:ext>
                </a:extLst>
              </a:tr>
              <a:tr h="129222">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2229207113"/>
                  </a:ext>
                </a:extLst>
              </a:tr>
              <a:tr h="129222">
                <a:tc>
                  <a:txBody>
                    <a:bodyPr/>
                    <a:lstStyle/>
                    <a:p>
                      <a:pPr algn="r" fontAlgn="b"/>
                      <a:r>
                        <a:rPr lang="en-US" sz="700" b="0" i="0" u="none" strike="noStrike">
                          <a:solidFill>
                            <a:srgbClr val="000000"/>
                          </a:solidFill>
                          <a:effectLst/>
                          <a:latin typeface="Calibri" panose="020F0502020204030204" pitchFamily="34" charset="0"/>
                        </a:rPr>
                        <a:t>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232076907"/>
                  </a:ext>
                </a:extLst>
              </a:tr>
              <a:tr h="129222">
                <a:tc>
                  <a:txBody>
                    <a:bodyPr/>
                    <a:lstStyle/>
                    <a:p>
                      <a:pPr algn="r" fontAlgn="b"/>
                      <a:r>
                        <a:rPr lang="en-US" sz="700" b="0" i="0" u="none" strike="noStrike">
                          <a:solidFill>
                            <a:srgbClr val="000000"/>
                          </a:solidFill>
                          <a:effectLst/>
                          <a:latin typeface="Calibri" panose="020F0502020204030204" pitchFamily="34" charset="0"/>
                        </a:rPr>
                        <a:t>20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85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6461" marR="6461" marT="6461" marB="0" anchor="b">
                    <a:lnL>
                      <a:noFill/>
                    </a:lnL>
                    <a:lnR>
                      <a:noFill/>
                    </a:lnR>
                    <a:lnT>
                      <a:noFill/>
                    </a:lnT>
                    <a:lnB>
                      <a:noFill/>
                    </a:lnB>
                  </a:tcPr>
                </a:tc>
                <a:extLst>
                  <a:ext uri="{0D108BD9-81ED-4DB2-BD59-A6C34878D82A}">
                    <a16:rowId xmlns:a16="http://schemas.microsoft.com/office/drawing/2014/main" val="471074493"/>
                  </a:ext>
                </a:extLst>
              </a:tr>
              <a:tr h="129222">
                <a:tc>
                  <a:txBody>
                    <a:bodyPr/>
                    <a:lstStyle/>
                    <a:p>
                      <a:pPr algn="r" fontAlgn="b"/>
                      <a:r>
                        <a:rPr lang="en-US" sz="700" b="0" i="0" u="none" strike="noStrike">
                          <a:solidFill>
                            <a:srgbClr val="000000"/>
                          </a:solidFill>
                          <a:effectLst/>
                          <a:latin typeface="Calibri" panose="020F0502020204030204" pitchFamily="34" charset="0"/>
                        </a:rPr>
                        <a:t>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417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278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2821901909"/>
                  </a:ext>
                </a:extLst>
              </a:tr>
              <a:tr h="129222">
                <a:tc>
                  <a:txBody>
                    <a:bodyPr/>
                    <a:lstStyle/>
                    <a:p>
                      <a:pPr algn="r" fontAlgn="b"/>
                      <a:r>
                        <a:rPr lang="en-US" sz="700" b="0" i="0" u="none" strike="noStrike">
                          <a:solidFill>
                            <a:srgbClr val="000000"/>
                          </a:solidFill>
                          <a:effectLst/>
                          <a:latin typeface="Calibri" panose="020F0502020204030204" pitchFamily="34" charset="0"/>
                        </a:rPr>
                        <a:t>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739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413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294008301"/>
                  </a:ext>
                </a:extLst>
              </a:tr>
              <a:tr h="129222">
                <a:tc>
                  <a:txBody>
                    <a:bodyPr/>
                    <a:lstStyle/>
                    <a:p>
                      <a:pPr algn="r" fontAlgn="b"/>
                      <a:r>
                        <a:rPr lang="en-US" sz="700" b="0" i="0" u="none" strike="noStrike">
                          <a:solidFill>
                            <a:srgbClr val="000000"/>
                          </a:solidFill>
                          <a:effectLst/>
                          <a:latin typeface="Calibri" panose="020F0502020204030204" pitchFamily="34" charset="0"/>
                        </a:rPr>
                        <a:t>14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extLst>
                  <a:ext uri="{0D108BD9-81ED-4DB2-BD59-A6C34878D82A}">
                    <a16:rowId xmlns:a16="http://schemas.microsoft.com/office/drawing/2014/main" val="1384569313"/>
                  </a:ext>
                </a:extLst>
              </a:tr>
              <a:tr h="129222">
                <a:tc>
                  <a:txBody>
                    <a:bodyPr/>
                    <a:lstStyle/>
                    <a:p>
                      <a:pPr algn="r" fontAlgn="b"/>
                      <a:r>
                        <a:rPr lang="en-US" sz="700" b="0" i="0" u="none" strike="noStrike">
                          <a:solidFill>
                            <a:srgbClr val="000000"/>
                          </a:solidFill>
                          <a:effectLst/>
                          <a:latin typeface="Calibri" panose="020F0502020204030204" pitchFamily="34" charset="0"/>
                        </a:rPr>
                        <a:t>17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892093966"/>
                  </a:ext>
                </a:extLst>
              </a:tr>
              <a:tr h="129222">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739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326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294824968"/>
                  </a:ext>
                </a:extLst>
              </a:tr>
              <a:tr h="129222">
                <a:tc>
                  <a:txBody>
                    <a:bodyPr/>
                    <a:lstStyle/>
                    <a:p>
                      <a:pPr algn="r" fontAlgn="b"/>
                      <a:r>
                        <a:rPr lang="en-US" sz="700" b="0" i="0" u="none" strike="noStrike">
                          <a:solidFill>
                            <a:srgbClr val="000000"/>
                          </a:solidFill>
                          <a:effectLst/>
                          <a:latin typeface="Calibri" panose="020F0502020204030204" pitchFamily="34" charset="0"/>
                        </a:rPr>
                        <a:t>18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1253412481"/>
                  </a:ext>
                </a:extLst>
              </a:tr>
              <a:tr h="129222">
                <a:tc>
                  <a:txBody>
                    <a:bodyPr/>
                    <a:lstStyle/>
                    <a:p>
                      <a:pPr algn="r" fontAlgn="b"/>
                      <a:r>
                        <a:rPr lang="en-US" sz="700" b="0" i="0" u="none" strike="noStrike">
                          <a:solidFill>
                            <a:srgbClr val="000000"/>
                          </a:solidFill>
                          <a:effectLst/>
                          <a:latin typeface="Calibri" panose="020F0502020204030204" pitchFamily="34" charset="0"/>
                        </a:rPr>
                        <a:t>19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66.04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0.45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7.4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5.451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1743878574"/>
                  </a:ext>
                </a:extLst>
              </a:tr>
              <a:tr h="129222">
                <a:tc>
                  <a:txBody>
                    <a:bodyPr/>
                    <a:lstStyle/>
                    <a:p>
                      <a:pPr algn="r" fontAlgn="b"/>
                      <a:r>
                        <a:rPr lang="en-US" sz="700" b="0" i="0" u="none" strike="noStrike">
                          <a:solidFill>
                            <a:srgbClr val="000000"/>
                          </a:solidFill>
                          <a:effectLst/>
                          <a:latin typeface="Calibri" panose="020F0502020204030204" pitchFamily="34" charset="0"/>
                        </a:rPr>
                        <a:t>18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90.49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0.38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10.7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5.554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extLst>
                  <a:ext uri="{0D108BD9-81ED-4DB2-BD59-A6C34878D82A}">
                    <a16:rowId xmlns:a16="http://schemas.microsoft.com/office/drawing/2014/main" val="2972841036"/>
                  </a:ext>
                </a:extLst>
              </a:tr>
              <a:tr h="129222">
                <a:tc>
                  <a:txBody>
                    <a:bodyPr/>
                    <a:lstStyle/>
                    <a:p>
                      <a:pPr algn="r" fontAlgn="b"/>
                      <a:r>
                        <a:rPr lang="en-US" sz="700" b="0" i="0" u="none" strike="noStrike">
                          <a:solidFill>
                            <a:srgbClr val="000000"/>
                          </a:solidFill>
                          <a:effectLst/>
                          <a:latin typeface="Calibri" panose="020F0502020204030204" pitchFamily="34" charset="0"/>
                        </a:rPr>
                        <a:t>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32</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90.49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0.38</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10.7</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21</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5.554</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419</a:t>
                      </a:r>
                    </a:p>
                  </a:txBody>
                  <a:tcPr marL="6461" marR="6461" marT="6461" marB="0" anchor="b">
                    <a:lnL>
                      <a:noFill/>
                    </a:lnL>
                    <a:lnR>
                      <a:noFill/>
                    </a:lnR>
                    <a:lnT>
                      <a:noFill/>
                    </a:lnT>
                    <a:lnB>
                      <a:noFill/>
                    </a:lnB>
                  </a:tcPr>
                </a:tc>
                <a:tc>
                  <a:txBody>
                    <a:bodyPr/>
                    <a:lstStyle/>
                    <a:p>
                      <a:pPr algn="r" fontAlgn="b"/>
                      <a:r>
                        <a:rPr lang="en-US" sz="700" b="0" i="0" u="none" strike="noStrike">
                          <a:solidFill>
                            <a:srgbClr val="000000"/>
                          </a:solidFill>
                          <a:effectLst/>
                          <a:latin typeface="Calibri" panose="020F0502020204030204" pitchFamily="34" charset="0"/>
                        </a:rPr>
                        <a:t>170</a:t>
                      </a:r>
                    </a:p>
                  </a:txBody>
                  <a:tcPr marL="6461" marR="6461" marT="6461" marB="0" anchor="b">
                    <a:lnL>
                      <a:noFill/>
                    </a:lnL>
                    <a:lnR>
                      <a:noFill/>
                    </a:lnR>
                    <a:lnT>
                      <a:noFill/>
                    </a:lnT>
                    <a:lnB>
                      <a:noFill/>
                    </a:lnB>
                  </a:tcPr>
                </a:tc>
                <a:tc>
                  <a:txBody>
                    <a:bodyPr/>
                    <a:lstStyle/>
                    <a:p>
                      <a:pPr algn="r" fontAlgn="b"/>
                      <a:r>
                        <a:rPr lang="en-US" sz="700" b="0" i="0" u="none" strike="noStrike" dirty="0">
                          <a:solidFill>
                            <a:srgbClr val="000000"/>
                          </a:solidFill>
                          <a:effectLst/>
                          <a:latin typeface="Calibri" panose="020F0502020204030204" pitchFamily="34" charset="0"/>
                        </a:rPr>
                        <a:t>1</a:t>
                      </a:r>
                    </a:p>
                  </a:txBody>
                  <a:tcPr marL="6461" marR="6461" marT="6461" marB="0" anchor="b">
                    <a:lnL>
                      <a:noFill/>
                    </a:lnL>
                    <a:lnR>
                      <a:noFill/>
                    </a:lnR>
                    <a:lnT>
                      <a:noFill/>
                    </a:lnT>
                    <a:lnB>
                      <a:noFill/>
                    </a:lnB>
                  </a:tcPr>
                </a:tc>
                <a:extLst>
                  <a:ext uri="{0D108BD9-81ED-4DB2-BD59-A6C34878D82A}">
                    <a16:rowId xmlns:a16="http://schemas.microsoft.com/office/drawing/2014/main" val="1734050448"/>
                  </a:ext>
                </a:extLst>
              </a:tr>
            </a:tbl>
          </a:graphicData>
        </a:graphic>
      </p:graphicFrame>
    </p:spTree>
    <p:extLst>
      <p:ext uri="{BB962C8B-B14F-4D97-AF65-F5344CB8AC3E}">
        <p14:creationId xmlns:p14="http://schemas.microsoft.com/office/powerpoint/2010/main" val="344552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a:bodyPr>
          <a:lstStyle/>
          <a:p>
            <a:r>
              <a:rPr lang="en-US" sz="6600" cap="all" dirty="0"/>
              <a:t>Goals</a:t>
            </a:r>
          </a:p>
        </p:txBody>
      </p:sp>
      <p:pic>
        <p:nvPicPr>
          <p:cNvPr id="10" name="Picture 9" descr="Race cars on a track&#10;&#10;Description automatically generated with medium confidence">
            <a:extLst>
              <a:ext uri="{FF2B5EF4-FFF2-40B4-BE49-F238E27FC236}">
                <a16:creationId xmlns:a16="http://schemas.microsoft.com/office/drawing/2014/main" id="{91C5B514-899B-4FB6-9664-8BAAD74BE617}"/>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96171074-C49D-48D2-8304-D7C66A88E37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954636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Evaluation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50</a:t>
            </a:fld>
            <a:endParaRPr lang="en-US" dirty="0"/>
          </a:p>
        </p:txBody>
      </p:sp>
      <p:sp>
        <p:nvSpPr>
          <p:cNvPr id="10" name="TextBox 9">
            <a:extLst>
              <a:ext uri="{FF2B5EF4-FFF2-40B4-BE49-F238E27FC236}">
                <a16:creationId xmlns:a16="http://schemas.microsoft.com/office/drawing/2014/main" id="{1C00A61B-DBED-41D7-BD9B-6C872FF11381}"/>
              </a:ext>
            </a:extLst>
          </p:cNvPr>
          <p:cNvSpPr txBox="1"/>
          <p:nvPr/>
        </p:nvSpPr>
        <p:spPr>
          <a:xfrm>
            <a:off x="960133" y="1947797"/>
            <a:ext cx="10751703" cy="3267561"/>
          </a:xfrm>
          <a:prstGeom prst="rect">
            <a:avLst/>
          </a:prstGeom>
          <a:noFill/>
        </p:spPr>
        <p:txBody>
          <a:bodyPr wrap="square">
            <a:spAutoFit/>
          </a:bodyPr>
          <a:lstStyle/>
          <a:p>
            <a:pPr>
              <a:lnSpc>
                <a:spcPct val="150000"/>
              </a:lnSpc>
            </a:pPr>
            <a:r>
              <a:rPr lang="en-US" sz="2000" dirty="0"/>
              <a:t>Goal 1: Check model accuracy by testing on 2019 season and 2020 season</a:t>
            </a:r>
          </a:p>
          <a:p>
            <a:pPr>
              <a:lnSpc>
                <a:spcPct val="150000"/>
              </a:lnSpc>
            </a:pPr>
            <a:r>
              <a:rPr lang="en-US" sz="2000" dirty="0"/>
              <a:t>Method: Train 2016-2018 season data, test on 2019 season; </a:t>
            </a:r>
            <a:br>
              <a:rPr lang="en-US" sz="2000" dirty="0"/>
            </a:br>
            <a:r>
              <a:rPr lang="en-US" sz="2000" dirty="0"/>
              <a:t>Train 2016-2019 season data, test on 2020 season</a:t>
            </a:r>
          </a:p>
          <a:p>
            <a:pPr>
              <a:lnSpc>
                <a:spcPct val="150000"/>
              </a:lnSpc>
            </a:pPr>
            <a:endParaRPr lang="en-US" sz="2000" dirty="0"/>
          </a:p>
          <a:p>
            <a:pPr>
              <a:lnSpc>
                <a:spcPct val="150000"/>
              </a:lnSpc>
            </a:pPr>
            <a:r>
              <a:rPr lang="en-US" sz="2000" dirty="0"/>
              <a:t>Goal 2: Check if more race &amp; more season fed into the model help improves model accuracy</a:t>
            </a:r>
          </a:p>
          <a:p>
            <a:pPr>
              <a:lnSpc>
                <a:spcPct val="150000"/>
              </a:lnSpc>
            </a:pPr>
            <a:r>
              <a:rPr lang="en-US" sz="2000" dirty="0"/>
              <a:t>Method: Let dataset from 2016-2018 as basis of training model, add 1 race each time chronologically to the train data, check if model accuracy improves</a:t>
            </a:r>
          </a:p>
        </p:txBody>
      </p:sp>
    </p:spTree>
    <p:extLst>
      <p:ext uri="{BB962C8B-B14F-4D97-AF65-F5344CB8AC3E}">
        <p14:creationId xmlns:p14="http://schemas.microsoft.com/office/powerpoint/2010/main" val="42223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2: Goal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51</a:t>
            </a:fld>
            <a:endParaRPr lang="en-US" dirty="0"/>
          </a:p>
        </p:txBody>
      </p:sp>
      <p:sp>
        <p:nvSpPr>
          <p:cNvPr id="9" name="TextBox 8">
            <a:extLst>
              <a:ext uri="{FF2B5EF4-FFF2-40B4-BE49-F238E27FC236}">
                <a16:creationId xmlns:a16="http://schemas.microsoft.com/office/drawing/2014/main" id="{C84EDB3F-CE0A-4FD5-8BD1-894719AC8DE8}"/>
              </a:ext>
            </a:extLst>
          </p:cNvPr>
          <p:cNvSpPr txBox="1"/>
          <p:nvPr/>
        </p:nvSpPr>
        <p:spPr>
          <a:xfrm>
            <a:off x="2415974" y="3493032"/>
            <a:ext cx="2947345" cy="276999"/>
          </a:xfrm>
          <a:prstGeom prst="rect">
            <a:avLst/>
          </a:prstGeom>
          <a:noFill/>
        </p:spPr>
        <p:txBody>
          <a:bodyPr wrap="none" rtlCol="0">
            <a:spAutoFit/>
          </a:bodyPr>
          <a:lstStyle/>
          <a:p>
            <a:pPr algn="ctr"/>
            <a:r>
              <a:rPr lang="en-US" sz="1200" dirty="0"/>
              <a:t>Azerbaijan 2019, accuracy index = 0.8667</a:t>
            </a:r>
          </a:p>
        </p:txBody>
      </p:sp>
      <p:sp>
        <p:nvSpPr>
          <p:cNvPr id="15" name="TextBox 14">
            <a:extLst>
              <a:ext uri="{FF2B5EF4-FFF2-40B4-BE49-F238E27FC236}">
                <a16:creationId xmlns:a16="http://schemas.microsoft.com/office/drawing/2014/main" id="{0E0B326D-5E4A-468C-A86E-4EE55B2D5D76}"/>
              </a:ext>
            </a:extLst>
          </p:cNvPr>
          <p:cNvSpPr txBox="1"/>
          <p:nvPr/>
        </p:nvSpPr>
        <p:spPr>
          <a:xfrm>
            <a:off x="8061099" y="3973945"/>
            <a:ext cx="2823273" cy="276999"/>
          </a:xfrm>
          <a:prstGeom prst="rect">
            <a:avLst/>
          </a:prstGeom>
          <a:noFill/>
        </p:spPr>
        <p:txBody>
          <a:bodyPr wrap="none" rtlCol="0">
            <a:spAutoFit/>
          </a:bodyPr>
          <a:lstStyle/>
          <a:p>
            <a:pPr algn="ctr"/>
            <a:r>
              <a:rPr lang="en-US" sz="1200" dirty="0"/>
              <a:t>Brazilian 2019, accuracy index = 4.8182</a:t>
            </a:r>
          </a:p>
        </p:txBody>
      </p:sp>
      <p:sp>
        <p:nvSpPr>
          <p:cNvPr id="17" name="TextBox 16">
            <a:extLst>
              <a:ext uri="{FF2B5EF4-FFF2-40B4-BE49-F238E27FC236}">
                <a16:creationId xmlns:a16="http://schemas.microsoft.com/office/drawing/2014/main" id="{8423C467-AB0A-41F9-9261-39FFC2677842}"/>
              </a:ext>
            </a:extLst>
          </p:cNvPr>
          <p:cNvSpPr txBox="1"/>
          <p:nvPr/>
        </p:nvSpPr>
        <p:spPr>
          <a:xfrm>
            <a:off x="2253215" y="5798476"/>
            <a:ext cx="2850524" cy="276999"/>
          </a:xfrm>
          <a:prstGeom prst="rect">
            <a:avLst/>
          </a:prstGeom>
          <a:noFill/>
        </p:spPr>
        <p:txBody>
          <a:bodyPr wrap="none" rtlCol="0">
            <a:spAutoFit/>
          </a:bodyPr>
          <a:lstStyle/>
          <a:p>
            <a:pPr algn="ctr"/>
            <a:r>
              <a:rPr lang="en-US" sz="1200" dirty="0"/>
              <a:t>Belgian 2019, accuracy index = 3.5000</a:t>
            </a:r>
          </a:p>
        </p:txBody>
      </p:sp>
      <p:sp>
        <p:nvSpPr>
          <p:cNvPr id="21" name="TextBox 20">
            <a:extLst>
              <a:ext uri="{FF2B5EF4-FFF2-40B4-BE49-F238E27FC236}">
                <a16:creationId xmlns:a16="http://schemas.microsoft.com/office/drawing/2014/main" id="{D09DEF60-C7AE-4B3B-961F-DA82B8AC1EF6}"/>
              </a:ext>
            </a:extLst>
          </p:cNvPr>
          <p:cNvSpPr txBox="1"/>
          <p:nvPr/>
        </p:nvSpPr>
        <p:spPr>
          <a:xfrm>
            <a:off x="7941504" y="5895201"/>
            <a:ext cx="2671950" cy="276999"/>
          </a:xfrm>
          <a:prstGeom prst="rect">
            <a:avLst/>
          </a:prstGeom>
          <a:noFill/>
        </p:spPr>
        <p:txBody>
          <a:bodyPr wrap="none" rtlCol="0">
            <a:spAutoFit/>
          </a:bodyPr>
          <a:lstStyle/>
          <a:p>
            <a:pPr algn="ctr"/>
            <a:r>
              <a:rPr lang="en-US" sz="1200" dirty="0"/>
              <a:t>British 2019, accuracy index = 2.4118</a:t>
            </a:r>
          </a:p>
        </p:txBody>
      </p:sp>
      <p:pic>
        <p:nvPicPr>
          <p:cNvPr id="22" name="Picture 21">
            <a:extLst>
              <a:ext uri="{FF2B5EF4-FFF2-40B4-BE49-F238E27FC236}">
                <a16:creationId xmlns:a16="http://schemas.microsoft.com/office/drawing/2014/main" id="{75D46CB9-4791-42D9-B881-4DC5C96863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4627" y="1922042"/>
            <a:ext cx="5727700" cy="1537970"/>
          </a:xfrm>
          <a:prstGeom prst="rect">
            <a:avLst/>
          </a:prstGeom>
          <a:noFill/>
          <a:ln>
            <a:noFill/>
          </a:ln>
        </p:spPr>
      </p:pic>
      <p:pic>
        <p:nvPicPr>
          <p:cNvPr id="23" name="Picture 22">
            <a:extLst>
              <a:ext uri="{FF2B5EF4-FFF2-40B4-BE49-F238E27FC236}">
                <a16:creationId xmlns:a16="http://schemas.microsoft.com/office/drawing/2014/main" id="{C926789B-E4C3-446D-99C8-849130680C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4627" y="3854296"/>
            <a:ext cx="5727700" cy="1826895"/>
          </a:xfrm>
          <a:prstGeom prst="rect">
            <a:avLst/>
          </a:prstGeom>
          <a:noFill/>
          <a:ln>
            <a:noFill/>
          </a:ln>
        </p:spPr>
      </p:pic>
      <p:pic>
        <p:nvPicPr>
          <p:cNvPr id="24" name="Picture 23">
            <a:extLst>
              <a:ext uri="{FF2B5EF4-FFF2-40B4-BE49-F238E27FC236}">
                <a16:creationId xmlns:a16="http://schemas.microsoft.com/office/drawing/2014/main" id="{6CFBDF9C-E967-478A-99B5-CE0A79A6D97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32532" y="1934812"/>
            <a:ext cx="5289898" cy="2039133"/>
          </a:xfrm>
          <a:prstGeom prst="rect">
            <a:avLst/>
          </a:prstGeom>
          <a:noFill/>
          <a:ln>
            <a:noFill/>
          </a:ln>
        </p:spPr>
      </p:pic>
      <p:pic>
        <p:nvPicPr>
          <p:cNvPr id="25" name="Picture 24">
            <a:extLst>
              <a:ext uri="{FF2B5EF4-FFF2-40B4-BE49-F238E27FC236}">
                <a16:creationId xmlns:a16="http://schemas.microsoft.com/office/drawing/2014/main" id="{D22D7162-25DA-428E-B057-6256A2CE2A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32530" y="4261763"/>
            <a:ext cx="5289899" cy="1598113"/>
          </a:xfrm>
          <a:prstGeom prst="rect">
            <a:avLst/>
          </a:prstGeom>
          <a:noFill/>
          <a:ln>
            <a:noFill/>
          </a:ln>
        </p:spPr>
      </p:pic>
    </p:spTree>
    <p:extLst>
      <p:ext uri="{BB962C8B-B14F-4D97-AF65-F5344CB8AC3E}">
        <p14:creationId xmlns:p14="http://schemas.microsoft.com/office/powerpoint/2010/main" val="112305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2: Goal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52</a:t>
            </a:fld>
            <a:endParaRPr lang="en-US" dirty="0"/>
          </a:p>
        </p:txBody>
      </p:sp>
      <p:sp>
        <p:nvSpPr>
          <p:cNvPr id="9" name="TextBox 8">
            <a:extLst>
              <a:ext uri="{FF2B5EF4-FFF2-40B4-BE49-F238E27FC236}">
                <a16:creationId xmlns:a16="http://schemas.microsoft.com/office/drawing/2014/main" id="{C84EDB3F-CE0A-4FD5-8BD1-894719AC8DE8}"/>
              </a:ext>
            </a:extLst>
          </p:cNvPr>
          <p:cNvSpPr txBox="1"/>
          <p:nvPr/>
        </p:nvSpPr>
        <p:spPr>
          <a:xfrm>
            <a:off x="2444128" y="3565182"/>
            <a:ext cx="2790829" cy="276999"/>
          </a:xfrm>
          <a:prstGeom prst="rect">
            <a:avLst/>
          </a:prstGeom>
          <a:noFill/>
        </p:spPr>
        <p:txBody>
          <a:bodyPr wrap="none" rtlCol="0">
            <a:spAutoFit/>
          </a:bodyPr>
          <a:lstStyle/>
          <a:p>
            <a:pPr algn="ctr"/>
            <a:r>
              <a:rPr lang="en-US" sz="1200" dirty="0"/>
              <a:t>Chinese 2019, accuracy index = 1.5556</a:t>
            </a:r>
          </a:p>
        </p:txBody>
      </p:sp>
      <p:sp>
        <p:nvSpPr>
          <p:cNvPr id="15" name="TextBox 14">
            <a:extLst>
              <a:ext uri="{FF2B5EF4-FFF2-40B4-BE49-F238E27FC236}">
                <a16:creationId xmlns:a16="http://schemas.microsoft.com/office/drawing/2014/main" id="{0E0B326D-5E4A-468C-A86E-4EE55B2D5D76}"/>
              </a:ext>
            </a:extLst>
          </p:cNvPr>
          <p:cNvSpPr txBox="1"/>
          <p:nvPr/>
        </p:nvSpPr>
        <p:spPr>
          <a:xfrm>
            <a:off x="7889791" y="3565182"/>
            <a:ext cx="2823273" cy="276999"/>
          </a:xfrm>
          <a:prstGeom prst="rect">
            <a:avLst/>
          </a:prstGeom>
          <a:noFill/>
        </p:spPr>
        <p:txBody>
          <a:bodyPr wrap="none" rtlCol="0">
            <a:spAutoFit/>
          </a:bodyPr>
          <a:lstStyle/>
          <a:p>
            <a:pPr algn="ctr"/>
            <a:r>
              <a:rPr lang="it-IT" sz="1200" dirty="0"/>
              <a:t>Monaco 2019, accuracy index = 2.3158</a:t>
            </a:r>
            <a:endParaRPr lang="en-US" sz="1200" dirty="0"/>
          </a:p>
        </p:txBody>
      </p:sp>
      <p:sp>
        <p:nvSpPr>
          <p:cNvPr id="17" name="TextBox 16">
            <a:extLst>
              <a:ext uri="{FF2B5EF4-FFF2-40B4-BE49-F238E27FC236}">
                <a16:creationId xmlns:a16="http://schemas.microsoft.com/office/drawing/2014/main" id="{8423C467-AB0A-41F9-9261-39FFC2677842}"/>
              </a:ext>
            </a:extLst>
          </p:cNvPr>
          <p:cNvSpPr txBox="1"/>
          <p:nvPr/>
        </p:nvSpPr>
        <p:spPr>
          <a:xfrm>
            <a:off x="2343175" y="5659975"/>
            <a:ext cx="2670603" cy="276999"/>
          </a:xfrm>
          <a:prstGeom prst="rect">
            <a:avLst/>
          </a:prstGeom>
          <a:noFill/>
        </p:spPr>
        <p:txBody>
          <a:bodyPr wrap="none" rtlCol="0">
            <a:spAutoFit/>
          </a:bodyPr>
          <a:lstStyle/>
          <a:p>
            <a:pPr algn="ctr"/>
            <a:r>
              <a:rPr lang="en-US" sz="1200" dirty="0"/>
              <a:t>Italian 2019, accuracy index = 1.6250</a:t>
            </a:r>
          </a:p>
        </p:txBody>
      </p:sp>
      <p:sp>
        <p:nvSpPr>
          <p:cNvPr id="21" name="TextBox 20">
            <a:extLst>
              <a:ext uri="{FF2B5EF4-FFF2-40B4-BE49-F238E27FC236}">
                <a16:creationId xmlns:a16="http://schemas.microsoft.com/office/drawing/2014/main" id="{D09DEF60-C7AE-4B3B-961F-DA82B8AC1EF6}"/>
              </a:ext>
            </a:extLst>
          </p:cNvPr>
          <p:cNvSpPr txBox="1"/>
          <p:nvPr/>
        </p:nvSpPr>
        <p:spPr>
          <a:xfrm>
            <a:off x="8079084" y="6164440"/>
            <a:ext cx="2787303" cy="276999"/>
          </a:xfrm>
          <a:prstGeom prst="rect">
            <a:avLst/>
          </a:prstGeom>
          <a:noFill/>
        </p:spPr>
        <p:txBody>
          <a:bodyPr wrap="none" rtlCol="0">
            <a:spAutoFit/>
          </a:bodyPr>
          <a:lstStyle/>
          <a:p>
            <a:pPr algn="ctr"/>
            <a:r>
              <a:rPr lang="en-US" sz="1200" dirty="0"/>
              <a:t>Russian 2019, accuracy index = 2.0333</a:t>
            </a:r>
          </a:p>
        </p:txBody>
      </p:sp>
      <p:pic>
        <p:nvPicPr>
          <p:cNvPr id="12" name="Picture 11">
            <a:extLst>
              <a:ext uri="{FF2B5EF4-FFF2-40B4-BE49-F238E27FC236}">
                <a16:creationId xmlns:a16="http://schemas.microsoft.com/office/drawing/2014/main" id="{ECAAC5D2-891F-4149-A258-98413BDF94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4627" y="1738287"/>
            <a:ext cx="5727700" cy="1826895"/>
          </a:xfrm>
          <a:prstGeom prst="rect">
            <a:avLst/>
          </a:prstGeom>
          <a:noFill/>
          <a:ln>
            <a:noFill/>
          </a:ln>
        </p:spPr>
      </p:pic>
      <p:pic>
        <p:nvPicPr>
          <p:cNvPr id="14" name="Picture 13">
            <a:extLst>
              <a:ext uri="{FF2B5EF4-FFF2-40B4-BE49-F238E27FC236}">
                <a16:creationId xmlns:a16="http://schemas.microsoft.com/office/drawing/2014/main" id="{1C78E390-7413-4921-AA41-BD7D943D61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4627" y="4003083"/>
            <a:ext cx="5727700" cy="1634490"/>
          </a:xfrm>
          <a:prstGeom prst="rect">
            <a:avLst/>
          </a:prstGeom>
          <a:noFill/>
          <a:ln>
            <a:noFill/>
          </a:ln>
        </p:spPr>
      </p:pic>
      <p:pic>
        <p:nvPicPr>
          <p:cNvPr id="16" name="Picture 15">
            <a:extLst>
              <a:ext uri="{FF2B5EF4-FFF2-40B4-BE49-F238E27FC236}">
                <a16:creationId xmlns:a16="http://schemas.microsoft.com/office/drawing/2014/main" id="{B5BA15BB-3159-4C65-A80A-87970555A5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80392" y="1738287"/>
            <a:ext cx="5442072" cy="1826895"/>
          </a:xfrm>
          <a:prstGeom prst="rect">
            <a:avLst/>
          </a:prstGeom>
          <a:noFill/>
          <a:ln>
            <a:noFill/>
          </a:ln>
        </p:spPr>
      </p:pic>
      <p:pic>
        <p:nvPicPr>
          <p:cNvPr id="18" name="Picture 17">
            <a:extLst>
              <a:ext uri="{FF2B5EF4-FFF2-40B4-BE49-F238E27FC236}">
                <a16:creationId xmlns:a16="http://schemas.microsoft.com/office/drawing/2014/main" id="{AAB06A01-B94A-41C2-A850-ABE676D2E61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78224" y="3842181"/>
            <a:ext cx="4468170" cy="2322259"/>
          </a:xfrm>
          <a:prstGeom prst="rect">
            <a:avLst/>
          </a:prstGeom>
          <a:noFill/>
          <a:ln>
            <a:noFill/>
          </a:ln>
        </p:spPr>
      </p:pic>
    </p:spTree>
    <p:extLst>
      <p:ext uri="{BB962C8B-B14F-4D97-AF65-F5344CB8AC3E}">
        <p14:creationId xmlns:p14="http://schemas.microsoft.com/office/powerpoint/2010/main" val="2723681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2: Goal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53</a:t>
            </a:fld>
            <a:endParaRPr lang="en-US" dirty="0"/>
          </a:p>
        </p:txBody>
      </p:sp>
      <p:sp>
        <p:nvSpPr>
          <p:cNvPr id="17" name="TextBox 16">
            <a:extLst>
              <a:ext uri="{FF2B5EF4-FFF2-40B4-BE49-F238E27FC236}">
                <a16:creationId xmlns:a16="http://schemas.microsoft.com/office/drawing/2014/main" id="{8423C467-AB0A-41F9-9261-39FFC2677842}"/>
              </a:ext>
            </a:extLst>
          </p:cNvPr>
          <p:cNvSpPr txBox="1"/>
          <p:nvPr/>
        </p:nvSpPr>
        <p:spPr>
          <a:xfrm>
            <a:off x="2200236" y="5003310"/>
            <a:ext cx="2918877" cy="276999"/>
          </a:xfrm>
          <a:prstGeom prst="rect">
            <a:avLst/>
          </a:prstGeom>
          <a:noFill/>
        </p:spPr>
        <p:txBody>
          <a:bodyPr wrap="none" rtlCol="0">
            <a:spAutoFit/>
          </a:bodyPr>
          <a:lstStyle/>
          <a:p>
            <a:pPr algn="ctr"/>
            <a:r>
              <a:rPr lang="en-US" sz="1200" dirty="0"/>
              <a:t>Singapore 2019, accuracy index = 2.1250</a:t>
            </a:r>
          </a:p>
        </p:txBody>
      </p:sp>
      <p:sp>
        <p:nvSpPr>
          <p:cNvPr id="21" name="TextBox 20">
            <a:extLst>
              <a:ext uri="{FF2B5EF4-FFF2-40B4-BE49-F238E27FC236}">
                <a16:creationId xmlns:a16="http://schemas.microsoft.com/office/drawing/2014/main" id="{D09DEF60-C7AE-4B3B-961F-DA82B8AC1EF6}"/>
              </a:ext>
            </a:extLst>
          </p:cNvPr>
          <p:cNvSpPr txBox="1"/>
          <p:nvPr/>
        </p:nvSpPr>
        <p:spPr>
          <a:xfrm>
            <a:off x="7910355" y="4302656"/>
            <a:ext cx="2787303" cy="276999"/>
          </a:xfrm>
          <a:prstGeom prst="rect">
            <a:avLst/>
          </a:prstGeom>
          <a:noFill/>
        </p:spPr>
        <p:txBody>
          <a:bodyPr wrap="none" rtlCol="0">
            <a:spAutoFit/>
          </a:bodyPr>
          <a:lstStyle/>
          <a:p>
            <a:pPr algn="ctr"/>
            <a:r>
              <a:rPr lang="en-US" sz="1200" dirty="0"/>
              <a:t>Spanish 2019, accuracy index = 1.4444</a:t>
            </a:r>
          </a:p>
        </p:txBody>
      </p:sp>
      <p:pic>
        <p:nvPicPr>
          <p:cNvPr id="13" name="Picture 12">
            <a:extLst>
              <a:ext uri="{FF2B5EF4-FFF2-40B4-BE49-F238E27FC236}">
                <a16:creationId xmlns:a16="http://schemas.microsoft.com/office/drawing/2014/main" id="{1D6512B1-DFB0-49A2-8362-A30F4036B8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5825" y="1738287"/>
            <a:ext cx="5727700" cy="3169285"/>
          </a:xfrm>
          <a:prstGeom prst="rect">
            <a:avLst/>
          </a:prstGeom>
          <a:noFill/>
          <a:ln>
            <a:noFill/>
          </a:ln>
        </p:spPr>
      </p:pic>
      <p:pic>
        <p:nvPicPr>
          <p:cNvPr id="19" name="Picture 18">
            <a:extLst>
              <a:ext uri="{FF2B5EF4-FFF2-40B4-BE49-F238E27FC236}">
                <a16:creationId xmlns:a16="http://schemas.microsoft.com/office/drawing/2014/main" id="{9AA09895-DA52-45C2-9460-DB28A79ED7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85551" y="2568510"/>
            <a:ext cx="5436912" cy="1734146"/>
          </a:xfrm>
          <a:prstGeom prst="rect">
            <a:avLst/>
          </a:prstGeom>
          <a:noFill/>
          <a:ln>
            <a:noFill/>
          </a:ln>
        </p:spPr>
      </p:pic>
      <p:sp>
        <p:nvSpPr>
          <p:cNvPr id="20" name="TextBox 19">
            <a:extLst>
              <a:ext uri="{FF2B5EF4-FFF2-40B4-BE49-F238E27FC236}">
                <a16:creationId xmlns:a16="http://schemas.microsoft.com/office/drawing/2014/main" id="{F16CF10E-2C71-450F-A4D6-8281D6089CFD}"/>
              </a:ext>
            </a:extLst>
          </p:cNvPr>
          <p:cNvSpPr txBox="1"/>
          <p:nvPr/>
        </p:nvSpPr>
        <p:spPr>
          <a:xfrm>
            <a:off x="1202498" y="5190480"/>
            <a:ext cx="7140279" cy="1123321"/>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2019 season, the total average accuracy index is 2.2696</a:t>
            </a:r>
          </a:p>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F</a:t>
            </a:r>
            <a:r>
              <a:rPr lang="en-US" sz="1800" dirty="0">
                <a:effectLst/>
                <a:latin typeface="Calibri" panose="020F0502020204030204" pitchFamily="34" charset="0"/>
                <a:ea typeface="DengXian" panose="02010600030101010101" pitchFamily="2" charset="-122"/>
                <a:cs typeface="Times New Roman" panose="02020603050405020304" pitchFamily="18" charset="0"/>
              </a:rPr>
              <a:t>inal position prediction would have ±2.2696 error. </a:t>
            </a:r>
          </a:p>
        </p:txBody>
      </p:sp>
    </p:spTree>
    <p:extLst>
      <p:ext uri="{BB962C8B-B14F-4D97-AF65-F5344CB8AC3E}">
        <p14:creationId xmlns:p14="http://schemas.microsoft.com/office/powerpoint/2010/main" val="3355250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2: Goal 1</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54</a:t>
            </a:fld>
            <a:endParaRPr lang="en-US" dirty="0"/>
          </a:p>
        </p:txBody>
      </p:sp>
      <p:sp>
        <p:nvSpPr>
          <p:cNvPr id="10" name="TextBox 9">
            <a:extLst>
              <a:ext uri="{FF2B5EF4-FFF2-40B4-BE49-F238E27FC236}">
                <a16:creationId xmlns:a16="http://schemas.microsoft.com/office/drawing/2014/main" id="{F5B3C55F-ED3E-45F4-936A-1C3FF8B9D061}"/>
              </a:ext>
            </a:extLst>
          </p:cNvPr>
          <p:cNvSpPr txBox="1"/>
          <p:nvPr/>
        </p:nvSpPr>
        <p:spPr>
          <a:xfrm>
            <a:off x="1437034" y="2014936"/>
            <a:ext cx="2943370" cy="276999"/>
          </a:xfrm>
          <a:prstGeom prst="rect">
            <a:avLst/>
          </a:prstGeom>
          <a:noFill/>
        </p:spPr>
        <p:txBody>
          <a:bodyPr wrap="none" rtlCol="0">
            <a:spAutoFit/>
          </a:bodyPr>
          <a:lstStyle/>
          <a:p>
            <a:r>
              <a:rPr lang="en-US" sz="1200" dirty="0"/>
              <a:t>Abu Dhabi 2020, accuracy index = 1.3333</a:t>
            </a:r>
          </a:p>
        </p:txBody>
      </p:sp>
      <p:sp>
        <p:nvSpPr>
          <p:cNvPr id="11" name="TextBox 10">
            <a:extLst>
              <a:ext uri="{FF2B5EF4-FFF2-40B4-BE49-F238E27FC236}">
                <a16:creationId xmlns:a16="http://schemas.microsoft.com/office/drawing/2014/main" id="{F7B57760-303A-490F-BD24-D016D9493000}"/>
              </a:ext>
            </a:extLst>
          </p:cNvPr>
          <p:cNvSpPr txBox="1"/>
          <p:nvPr/>
        </p:nvSpPr>
        <p:spPr>
          <a:xfrm>
            <a:off x="1437034" y="2259968"/>
            <a:ext cx="2811282" cy="276999"/>
          </a:xfrm>
          <a:prstGeom prst="rect">
            <a:avLst/>
          </a:prstGeom>
          <a:noFill/>
        </p:spPr>
        <p:txBody>
          <a:bodyPr wrap="none" rtlCol="0">
            <a:spAutoFit/>
          </a:bodyPr>
          <a:lstStyle/>
          <a:p>
            <a:r>
              <a:rPr lang="en-US" sz="1200" dirty="0"/>
              <a:t>Austrian 2020, accuracy index = 2.8846</a:t>
            </a:r>
          </a:p>
        </p:txBody>
      </p:sp>
      <p:sp>
        <p:nvSpPr>
          <p:cNvPr id="12" name="TextBox 11">
            <a:extLst>
              <a:ext uri="{FF2B5EF4-FFF2-40B4-BE49-F238E27FC236}">
                <a16:creationId xmlns:a16="http://schemas.microsoft.com/office/drawing/2014/main" id="{572E3D41-211B-4124-B5B0-8123AD4C39E2}"/>
              </a:ext>
            </a:extLst>
          </p:cNvPr>
          <p:cNvSpPr txBox="1"/>
          <p:nvPr/>
        </p:nvSpPr>
        <p:spPr>
          <a:xfrm>
            <a:off x="1437034" y="2536967"/>
            <a:ext cx="2779159" cy="276999"/>
          </a:xfrm>
          <a:prstGeom prst="rect">
            <a:avLst/>
          </a:prstGeom>
          <a:noFill/>
        </p:spPr>
        <p:txBody>
          <a:bodyPr wrap="none" rtlCol="0">
            <a:spAutoFit/>
          </a:bodyPr>
          <a:lstStyle/>
          <a:p>
            <a:r>
              <a:rPr lang="en-US" sz="1200" dirty="0"/>
              <a:t>Bahrain 2020, accuracy index = 2.6087</a:t>
            </a:r>
          </a:p>
        </p:txBody>
      </p:sp>
      <p:sp>
        <p:nvSpPr>
          <p:cNvPr id="14" name="TextBox 13">
            <a:extLst>
              <a:ext uri="{FF2B5EF4-FFF2-40B4-BE49-F238E27FC236}">
                <a16:creationId xmlns:a16="http://schemas.microsoft.com/office/drawing/2014/main" id="{BCECBBBB-D2C8-4355-82BE-76692A6B39D8}"/>
              </a:ext>
            </a:extLst>
          </p:cNvPr>
          <p:cNvSpPr txBox="1"/>
          <p:nvPr/>
        </p:nvSpPr>
        <p:spPr>
          <a:xfrm>
            <a:off x="1437034" y="2783469"/>
            <a:ext cx="2758640" cy="276999"/>
          </a:xfrm>
          <a:prstGeom prst="rect">
            <a:avLst/>
          </a:prstGeom>
          <a:noFill/>
        </p:spPr>
        <p:txBody>
          <a:bodyPr wrap="none" rtlCol="0">
            <a:spAutoFit/>
          </a:bodyPr>
          <a:lstStyle/>
          <a:p>
            <a:r>
              <a:rPr lang="en-US" sz="1200" dirty="0"/>
              <a:t>Belgian 2020, accuracy index = 1.0000</a:t>
            </a:r>
          </a:p>
        </p:txBody>
      </p:sp>
      <p:sp>
        <p:nvSpPr>
          <p:cNvPr id="15" name="TextBox 14">
            <a:extLst>
              <a:ext uri="{FF2B5EF4-FFF2-40B4-BE49-F238E27FC236}">
                <a16:creationId xmlns:a16="http://schemas.microsoft.com/office/drawing/2014/main" id="{4D43C8AF-6762-441C-BE97-7E13EB616BD6}"/>
              </a:ext>
            </a:extLst>
          </p:cNvPr>
          <p:cNvSpPr txBox="1"/>
          <p:nvPr/>
        </p:nvSpPr>
        <p:spPr>
          <a:xfrm>
            <a:off x="1437034" y="3058016"/>
            <a:ext cx="2666756" cy="276999"/>
          </a:xfrm>
          <a:prstGeom prst="rect">
            <a:avLst/>
          </a:prstGeom>
          <a:noFill/>
        </p:spPr>
        <p:txBody>
          <a:bodyPr wrap="none" rtlCol="0">
            <a:spAutoFit/>
          </a:bodyPr>
          <a:lstStyle/>
          <a:p>
            <a:r>
              <a:rPr lang="en-US" sz="1200" dirty="0"/>
              <a:t>British 2020, accuracy index = 2.6176</a:t>
            </a:r>
          </a:p>
        </p:txBody>
      </p:sp>
      <p:sp>
        <p:nvSpPr>
          <p:cNvPr id="16" name="TextBox 15">
            <a:extLst>
              <a:ext uri="{FF2B5EF4-FFF2-40B4-BE49-F238E27FC236}">
                <a16:creationId xmlns:a16="http://schemas.microsoft.com/office/drawing/2014/main" id="{D28DEDE3-10AD-4B52-AECE-A04D2E4E8CB1}"/>
              </a:ext>
            </a:extLst>
          </p:cNvPr>
          <p:cNvSpPr txBox="1"/>
          <p:nvPr/>
        </p:nvSpPr>
        <p:spPr>
          <a:xfrm>
            <a:off x="1437034" y="3316750"/>
            <a:ext cx="2553841" cy="276999"/>
          </a:xfrm>
          <a:prstGeom prst="rect">
            <a:avLst/>
          </a:prstGeom>
          <a:noFill/>
        </p:spPr>
        <p:txBody>
          <a:bodyPr wrap="none" rtlCol="0">
            <a:spAutoFit/>
          </a:bodyPr>
          <a:lstStyle/>
          <a:p>
            <a:r>
              <a:rPr lang="en-US" sz="1200" dirty="0"/>
              <a:t>Eifel 2020, accuracy index = 2.3333</a:t>
            </a:r>
          </a:p>
        </p:txBody>
      </p:sp>
      <p:sp>
        <p:nvSpPr>
          <p:cNvPr id="17" name="TextBox 16">
            <a:extLst>
              <a:ext uri="{FF2B5EF4-FFF2-40B4-BE49-F238E27FC236}">
                <a16:creationId xmlns:a16="http://schemas.microsoft.com/office/drawing/2014/main" id="{6EBEEFC7-CF80-428D-9176-DA542F4EF2E5}"/>
              </a:ext>
            </a:extLst>
          </p:cNvPr>
          <p:cNvSpPr txBox="1"/>
          <p:nvPr/>
        </p:nvSpPr>
        <p:spPr>
          <a:xfrm>
            <a:off x="1437034" y="3553017"/>
            <a:ext cx="2618537" cy="276999"/>
          </a:xfrm>
          <a:prstGeom prst="rect">
            <a:avLst/>
          </a:prstGeom>
          <a:noFill/>
        </p:spPr>
        <p:txBody>
          <a:bodyPr wrap="none" rtlCol="0">
            <a:spAutoFit/>
          </a:bodyPr>
          <a:lstStyle/>
          <a:p>
            <a:r>
              <a:rPr lang="en-US" sz="1200" dirty="0" err="1"/>
              <a:t>Imola</a:t>
            </a:r>
            <a:r>
              <a:rPr lang="en-US" sz="1200" dirty="0"/>
              <a:t> 2020, accuracy index = 2.7143</a:t>
            </a:r>
          </a:p>
        </p:txBody>
      </p:sp>
      <p:sp>
        <p:nvSpPr>
          <p:cNvPr id="18" name="TextBox 17">
            <a:extLst>
              <a:ext uri="{FF2B5EF4-FFF2-40B4-BE49-F238E27FC236}">
                <a16:creationId xmlns:a16="http://schemas.microsoft.com/office/drawing/2014/main" id="{A3F386FB-33F4-4ADF-93E2-B3C94707878B}"/>
              </a:ext>
            </a:extLst>
          </p:cNvPr>
          <p:cNvSpPr txBox="1"/>
          <p:nvPr/>
        </p:nvSpPr>
        <p:spPr>
          <a:xfrm>
            <a:off x="1437034" y="3804857"/>
            <a:ext cx="2679516" cy="276999"/>
          </a:xfrm>
          <a:prstGeom prst="rect">
            <a:avLst/>
          </a:prstGeom>
          <a:noFill/>
        </p:spPr>
        <p:txBody>
          <a:bodyPr wrap="none" rtlCol="0">
            <a:spAutoFit/>
          </a:bodyPr>
          <a:lstStyle/>
          <a:p>
            <a:r>
              <a:rPr lang="en-US" sz="1200" dirty="0"/>
              <a:t>Italian 2020, accuracy index = 3.4688</a:t>
            </a:r>
          </a:p>
        </p:txBody>
      </p:sp>
      <p:sp>
        <p:nvSpPr>
          <p:cNvPr id="20" name="TextBox 19">
            <a:extLst>
              <a:ext uri="{FF2B5EF4-FFF2-40B4-BE49-F238E27FC236}">
                <a16:creationId xmlns:a16="http://schemas.microsoft.com/office/drawing/2014/main" id="{6437CE14-4C64-4C7F-B35D-7A190D1C3324}"/>
              </a:ext>
            </a:extLst>
          </p:cNvPr>
          <p:cNvSpPr txBox="1"/>
          <p:nvPr/>
        </p:nvSpPr>
        <p:spPr>
          <a:xfrm>
            <a:off x="1437034" y="4028270"/>
            <a:ext cx="2784865" cy="276999"/>
          </a:xfrm>
          <a:prstGeom prst="rect">
            <a:avLst/>
          </a:prstGeom>
          <a:noFill/>
        </p:spPr>
        <p:txBody>
          <a:bodyPr wrap="none" rtlCol="0">
            <a:spAutoFit/>
          </a:bodyPr>
          <a:lstStyle/>
          <a:p>
            <a:r>
              <a:rPr lang="en-US" sz="1200" dirty="0"/>
              <a:t>Russian 2020, accuracy index = 1.4412</a:t>
            </a:r>
          </a:p>
        </p:txBody>
      </p:sp>
      <p:sp>
        <p:nvSpPr>
          <p:cNvPr id="21" name="TextBox 20">
            <a:extLst>
              <a:ext uri="{FF2B5EF4-FFF2-40B4-BE49-F238E27FC236}">
                <a16:creationId xmlns:a16="http://schemas.microsoft.com/office/drawing/2014/main" id="{B76539BC-E7A3-4FEB-933F-1AFFBBD6592D}"/>
              </a:ext>
            </a:extLst>
          </p:cNvPr>
          <p:cNvSpPr txBox="1"/>
          <p:nvPr/>
        </p:nvSpPr>
        <p:spPr>
          <a:xfrm>
            <a:off x="1437034" y="4270963"/>
            <a:ext cx="2692340" cy="276999"/>
          </a:xfrm>
          <a:prstGeom prst="rect">
            <a:avLst/>
          </a:prstGeom>
          <a:noFill/>
        </p:spPr>
        <p:txBody>
          <a:bodyPr wrap="none" rtlCol="0">
            <a:spAutoFit/>
          </a:bodyPr>
          <a:lstStyle/>
          <a:p>
            <a:r>
              <a:rPr lang="en-US" sz="1200" dirty="0" err="1"/>
              <a:t>Sakhir</a:t>
            </a:r>
            <a:r>
              <a:rPr lang="en-US" sz="1200" dirty="0"/>
              <a:t> 2020, accuracy index = 3.2500</a:t>
            </a:r>
          </a:p>
        </p:txBody>
      </p:sp>
      <p:sp>
        <p:nvSpPr>
          <p:cNvPr id="27" name="TextBox 26">
            <a:extLst>
              <a:ext uri="{FF2B5EF4-FFF2-40B4-BE49-F238E27FC236}">
                <a16:creationId xmlns:a16="http://schemas.microsoft.com/office/drawing/2014/main" id="{141BEFF2-8814-4065-AEFC-5EFEE6E948E4}"/>
              </a:ext>
            </a:extLst>
          </p:cNvPr>
          <p:cNvSpPr txBox="1"/>
          <p:nvPr/>
        </p:nvSpPr>
        <p:spPr>
          <a:xfrm>
            <a:off x="1437034" y="4568374"/>
            <a:ext cx="2731838" cy="276999"/>
          </a:xfrm>
          <a:prstGeom prst="rect">
            <a:avLst/>
          </a:prstGeom>
          <a:noFill/>
        </p:spPr>
        <p:txBody>
          <a:bodyPr wrap="none" rtlCol="0">
            <a:spAutoFit/>
          </a:bodyPr>
          <a:lstStyle/>
          <a:p>
            <a:r>
              <a:rPr lang="en-US" sz="1200" dirty="0"/>
              <a:t>Tuscan 2020, accuracy index = 1.5833</a:t>
            </a:r>
          </a:p>
        </p:txBody>
      </p:sp>
      <p:sp>
        <p:nvSpPr>
          <p:cNvPr id="22" name="TextBox 21">
            <a:extLst>
              <a:ext uri="{FF2B5EF4-FFF2-40B4-BE49-F238E27FC236}">
                <a16:creationId xmlns:a16="http://schemas.microsoft.com/office/drawing/2014/main" id="{E873145C-1C84-4DCF-90F3-5A1A5EA32510}"/>
              </a:ext>
            </a:extLst>
          </p:cNvPr>
          <p:cNvSpPr txBox="1"/>
          <p:nvPr/>
        </p:nvSpPr>
        <p:spPr>
          <a:xfrm>
            <a:off x="1202498" y="5190480"/>
            <a:ext cx="7140279" cy="1123321"/>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2020 season, the total average accuracy index is 2.0999</a:t>
            </a:r>
          </a:p>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F</a:t>
            </a:r>
            <a:r>
              <a:rPr lang="en-US" sz="1800" dirty="0">
                <a:effectLst/>
                <a:latin typeface="Calibri" panose="020F0502020204030204" pitchFamily="34" charset="0"/>
                <a:ea typeface="DengXian" panose="02010600030101010101" pitchFamily="2" charset="-122"/>
                <a:cs typeface="Times New Roman" panose="02020603050405020304" pitchFamily="18" charset="0"/>
              </a:rPr>
              <a:t>inal position prediction would have ±2.0999 error. </a:t>
            </a:r>
          </a:p>
        </p:txBody>
      </p:sp>
    </p:spTree>
    <p:extLst>
      <p:ext uri="{BB962C8B-B14F-4D97-AF65-F5344CB8AC3E}">
        <p14:creationId xmlns:p14="http://schemas.microsoft.com/office/powerpoint/2010/main" val="1529768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Evaluation of model 2: Goal 2</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55</a:t>
            </a:fld>
            <a:endParaRPr lang="en-US" dirty="0"/>
          </a:p>
        </p:txBody>
      </p:sp>
      <p:sp>
        <p:nvSpPr>
          <p:cNvPr id="22" name="TextBox 21">
            <a:extLst>
              <a:ext uri="{FF2B5EF4-FFF2-40B4-BE49-F238E27FC236}">
                <a16:creationId xmlns:a16="http://schemas.microsoft.com/office/drawing/2014/main" id="{E873145C-1C84-4DCF-90F3-5A1A5EA32510}"/>
              </a:ext>
            </a:extLst>
          </p:cNvPr>
          <p:cNvSpPr txBox="1"/>
          <p:nvPr/>
        </p:nvSpPr>
        <p:spPr>
          <a:xfrm>
            <a:off x="1202498" y="5190480"/>
            <a:ext cx="7140279" cy="1123321"/>
          </a:xfrm>
          <a:prstGeom prst="rect">
            <a:avLst/>
          </a:prstGeom>
          <a:noFill/>
        </p:spPr>
        <p:txBody>
          <a:bodyPr wrap="square">
            <a:spAutoFit/>
          </a:bodyPr>
          <a:lstStyle/>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Decreasing trend of accuracy index from the first to the last model</a:t>
            </a:r>
          </a:p>
          <a:p>
            <a:pPr marL="0" marR="0">
              <a:lnSpc>
                <a:spcPct val="200000"/>
              </a:lnSpc>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Accuracy increases with additional race data</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3" name="TextBox 22">
            <a:extLst>
              <a:ext uri="{FF2B5EF4-FFF2-40B4-BE49-F238E27FC236}">
                <a16:creationId xmlns:a16="http://schemas.microsoft.com/office/drawing/2014/main" id="{51D06941-4189-44AC-97D8-6616ABA21ED0}"/>
              </a:ext>
            </a:extLst>
          </p:cNvPr>
          <p:cNvSpPr txBox="1"/>
          <p:nvPr/>
        </p:nvSpPr>
        <p:spPr>
          <a:xfrm>
            <a:off x="1315232" y="1876299"/>
            <a:ext cx="3369502" cy="3105402"/>
          </a:xfrm>
          <a:prstGeom prst="rect">
            <a:avLst/>
          </a:prstGeom>
          <a:noFill/>
        </p:spPr>
        <p:txBody>
          <a:bodyPr wrap="square">
            <a:spAutoFit/>
          </a:bodyPr>
          <a:lstStyle/>
          <a:p>
            <a:pPr marL="228600" indent="-228600">
              <a:lnSpc>
                <a:spcPct val="150000"/>
              </a:lnSpc>
              <a:buFont typeface="+mj-lt"/>
              <a:buAutoNum type="arabicPeriod"/>
            </a:pPr>
            <a:r>
              <a:rPr lang="en-US" sz="1200" dirty="0"/>
              <a:t>2016-2018: 2.4674</a:t>
            </a:r>
          </a:p>
          <a:p>
            <a:pPr marL="228600" indent="-228600">
              <a:lnSpc>
                <a:spcPct val="150000"/>
              </a:lnSpc>
              <a:buFont typeface="+mj-lt"/>
              <a:buAutoNum type="arabicPeriod"/>
            </a:pPr>
            <a:r>
              <a:rPr lang="en-US" sz="1200" dirty="0"/>
              <a:t>2016-2018 + first race in 2019: 2.2521</a:t>
            </a:r>
          </a:p>
          <a:p>
            <a:pPr marL="228600" indent="-228600">
              <a:lnSpc>
                <a:spcPct val="150000"/>
              </a:lnSpc>
              <a:buFont typeface="+mj-lt"/>
              <a:buAutoNum type="arabicPeriod"/>
            </a:pPr>
            <a:r>
              <a:rPr lang="en-US" sz="1200" dirty="0"/>
              <a:t>2016-2018 + first 2 races in 2019: 2.2362</a:t>
            </a:r>
          </a:p>
          <a:p>
            <a:pPr marL="228600" indent="-228600">
              <a:lnSpc>
                <a:spcPct val="150000"/>
              </a:lnSpc>
              <a:buFont typeface="+mj-lt"/>
              <a:buAutoNum type="arabicPeriod"/>
            </a:pPr>
            <a:r>
              <a:rPr lang="en-US" sz="1200" dirty="0"/>
              <a:t>2016-2018 + first 3 races in 2019: 2.3220</a:t>
            </a:r>
          </a:p>
          <a:p>
            <a:pPr marL="228600" indent="-228600">
              <a:lnSpc>
                <a:spcPct val="150000"/>
              </a:lnSpc>
              <a:buFont typeface="+mj-lt"/>
              <a:buAutoNum type="arabicPeriod"/>
            </a:pPr>
            <a:r>
              <a:rPr lang="en-US" sz="1200" dirty="0"/>
              <a:t>2016-2018 + first 4 races in 2019: 2.2321</a:t>
            </a:r>
          </a:p>
          <a:p>
            <a:pPr marL="228600" indent="-228600">
              <a:lnSpc>
                <a:spcPct val="150000"/>
              </a:lnSpc>
              <a:buFont typeface="+mj-lt"/>
              <a:buAutoNum type="arabicPeriod"/>
            </a:pPr>
            <a:r>
              <a:rPr lang="en-US" sz="1200" dirty="0"/>
              <a:t>2016-2018 + first 5 races in 2019: 2.1993</a:t>
            </a:r>
          </a:p>
          <a:p>
            <a:pPr marL="228600" indent="-228600">
              <a:lnSpc>
                <a:spcPct val="150000"/>
              </a:lnSpc>
              <a:buFont typeface="+mj-lt"/>
              <a:buAutoNum type="arabicPeriod"/>
            </a:pPr>
            <a:r>
              <a:rPr lang="en-US" sz="1200" dirty="0"/>
              <a:t>2016-2018 + first 6 races in 2019: 2.2518</a:t>
            </a:r>
          </a:p>
          <a:p>
            <a:pPr marL="228600" indent="-228600">
              <a:lnSpc>
                <a:spcPct val="150000"/>
              </a:lnSpc>
              <a:buFont typeface="+mj-lt"/>
              <a:buAutoNum type="arabicPeriod"/>
            </a:pPr>
            <a:r>
              <a:rPr lang="en-US" sz="1200" dirty="0"/>
              <a:t>2016-2018 + first 7 races in 2019: 2.1212</a:t>
            </a:r>
          </a:p>
          <a:p>
            <a:pPr marL="228600" indent="-228600">
              <a:lnSpc>
                <a:spcPct val="150000"/>
              </a:lnSpc>
              <a:buFont typeface="+mj-lt"/>
              <a:buAutoNum type="arabicPeriod"/>
            </a:pPr>
            <a:r>
              <a:rPr lang="en-US" sz="1200" dirty="0"/>
              <a:t>2016-2018 + first 8 races in 2019: 2.1538</a:t>
            </a:r>
          </a:p>
          <a:p>
            <a:pPr marL="228600" indent="-228600">
              <a:lnSpc>
                <a:spcPct val="150000"/>
              </a:lnSpc>
              <a:buFont typeface="+mj-lt"/>
              <a:buAutoNum type="arabicPeriod"/>
            </a:pPr>
            <a:r>
              <a:rPr lang="en-US" sz="1200" dirty="0"/>
              <a:t>2016-2018 + first 9 races in 2019: 2.2651</a:t>
            </a:r>
          </a:p>
          <a:p>
            <a:pPr marL="228600" indent="-228600">
              <a:lnSpc>
                <a:spcPct val="150000"/>
              </a:lnSpc>
              <a:buFont typeface="+mj-lt"/>
              <a:buAutoNum type="arabicPeriod"/>
            </a:pPr>
            <a:r>
              <a:rPr lang="en-US" sz="1200" dirty="0"/>
              <a:t>2016-2019 full seasons: 2.0999</a:t>
            </a:r>
          </a:p>
        </p:txBody>
      </p:sp>
      <p:pic>
        <p:nvPicPr>
          <p:cNvPr id="24" name="Picture 23">
            <a:extLst>
              <a:ext uri="{FF2B5EF4-FFF2-40B4-BE49-F238E27FC236}">
                <a16:creationId xmlns:a16="http://schemas.microsoft.com/office/drawing/2014/main" id="{484A4B61-291E-494A-ADDD-A89CBF1866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05655" y="1763564"/>
            <a:ext cx="4614745" cy="3044143"/>
          </a:xfrm>
          <a:prstGeom prst="rect">
            <a:avLst/>
          </a:prstGeom>
          <a:noFill/>
        </p:spPr>
      </p:pic>
      <p:sp>
        <p:nvSpPr>
          <p:cNvPr id="25" name="TextBox 24">
            <a:extLst>
              <a:ext uri="{FF2B5EF4-FFF2-40B4-BE49-F238E27FC236}">
                <a16:creationId xmlns:a16="http://schemas.microsoft.com/office/drawing/2014/main" id="{5884788D-A81E-4CB3-966B-D21296BAE728}"/>
              </a:ext>
            </a:extLst>
          </p:cNvPr>
          <p:cNvSpPr txBox="1"/>
          <p:nvPr/>
        </p:nvSpPr>
        <p:spPr>
          <a:xfrm>
            <a:off x="6579420" y="4860594"/>
            <a:ext cx="3867213" cy="276999"/>
          </a:xfrm>
          <a:prstGeom prst="rect">
            <a:avLst/>
          </a:prstGeom>
          <a:noFill/>
        </p:spPr>
        <p:txBody>
          <a:bodyPr wrap="none" rtlCol="0">
            <a:spAutoFit/>
          </a:bodyPr>
          <a:lstStyle/>
          <a:p>
            <a:pPr algn="ctr"/>
            <a:r>
              <a:rPr lang="en-US" sz="1200" dirty="0"/>
              <a:t>Graph representation of accuracy index over generations</a:t>
            </a:r>
          </a:p>
        </p:txBody>
      </p:sp>
    </p:spTree>
    <p:extLst>
      <p:ext uri="{BB962C8B-B14F-4D97-AF65-F5344CB8AC3E}">
        <p14:creationId xmlns:p14="http://schemas.microsoft.com/office/powerpoint/2010/main" val="67571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normAutofit/>
          </a:bodyPr>
          <a:lstStyle/>
          <a:p>
            <a:r>
              <a:rPr lang="en-US" dirty="0"/>
              <a:t>Conclusion of model 2</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56</a:t>
            </a:fld>
            <a:endParaRPr lang="en-US" dirty="0"/>
          </a:p>
        </p:txBody>
      </p:sp>
      <p:sp>
        <p:nvSpPr>
          <p:cNvPr id="24" name="TextBox 23">
            <a:extLst>
              <a:ext uri="{FF2B5EF4-FFF2-40B4-BE49-F238E27FC236}">
                <a16:creationId xmlns:a16="http://schemas.microsoft.com/office/drawing/2014/main" id="{0D6FD2A2-08DF-4900-A67A-0979A61CA3C7}"/>
              </a:ext>
            </a:extLst>
          </p:cNvPr>
          <p:cNvSpPr txBox="1"/>
          <p:nvPr/>
        </p:nvSpPr>
        <p:spPr>
          <a:xfrm>
            <a:off x="1371600" y="1840997"/>
            <a:ext cx="8455068" cy="2230739"/>
          </a:xfrm>
          <a:prstGeom prst="rect">
            <a:avLst/>
          </a:prstGeom>
          <a:noFill/>
        </p:spPr>
        <p:txBody>
          <a:bodyPr wrap="square">
            <a:spAutoFit/>
          </a:bodyPr>
          <a:lstStyle/>
          <a:p>
            <a:pPr marR="0">
              <a:lnSpc>
                <a:spcPct val="200000"/>
              </a:lnSpc>
              <a:spcBef>
                <a:spcPts val="0"/>
              </a:spcBef>
              <a:spcAft>
                <a:spcPts val="0"/>
              </a:spcAft>
            </a:pPr>
            <a:r>
              <a:rPr lang="en-US" dirty="0">
                <a:latin typeface="Calibri" panose="020F0502020204030204" pitchFamily="34" charset="0"/>
                <a:ea typeface="DengXian" panose="02010600030101010101" pitchFamily="2" charset="-122"/>
                <a:cs typeface="Times New Roman" panose="02020603050405020304" pitchFamily="18" charset="0"/>
              </a:rPr>
              <a:t>Performance:</a:t>
            </a:r>
          </a:p>
          <a:p>
            <a:pPr marL="285750" indent="-285750">
              <a:lnSpc>
                <a:spcPct val="200000"/>
              </a:lnSpc>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Around ±2.0 error in predicting the final position</a:t>
            </a:r>
          </a:p>
          <a:p>
            <a:pPr marL="285750" indent="-285750">
              <a:lnSpc>
                <a:spcPct val="200000"/>
              </a:lnSpc>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Model evaluates pitstop strategy decisions under Safety Car conditions effectively</a:t>
            </a:r>
          </a:p>
          <a:p>
            <a:pPr marL="285750" marR="0" indent="-285750">
              <a:lnSpc>
                <a:spcPct val="200000"/>
              </a:lnSpc>
              <a:spcBef>
                <a:spcPts val="0"/>
              </a:spcBef>
              <a:spcAft>
                <a:spcPts val="0"/>
              </a:spcAft>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Proven to be more accurate when fed with more race data in the future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08706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a:bodyPr>
          <a:lstStyle/>
          <a:p>
            <a:r>
              <a:rPr lang="en-US" sz="6600" cap="all" dirty="0"/>
              <a:t>Decision support system (DSS)</a:t>
            </a:r>
          </a:p>
        </p:txBody>
      </p:sp>
      <p:pic>
        <p:nvPicPr>
          <p:cNvPr id="10" name="Picture 9" descr="Race cars on a track&#10;&#10;Description automatically generated with medium confidence">
            <a:extLst>
              <a:ext uri="{FF2B5EF4-FFF2-40B4-BE49-F238E27FC236}">
                <a16:creationId xmlns:a16="http://schemas.microsoft.com/office/drawing/2014/main" id="{A52CD4C4-8AA8-4486-9EB2-BDEC99381D6A}"/>
              </a:ext>
            </a:extLst>
          </p:cNvPr>
          <p:cNvPicPr>
            <a:picLocks noChangeAspect="1"/>
          </p:cNvPicPr>
          <p:nvPr/>
        </p:nvPicPr>
        <p:blipFill>
          <a:blip r:embed="rId3">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43B3132-F79F-4AC3-9059-AD05023D4F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smtClean="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913225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6356-DCA6-4E28-ADE9-603280856D83}"/>
              </a:ext>
            </a:extLst>
          </p:cNvPr>
          <p:cNvSpPr>
            <a:spLocks noGrp="1"/>
          </p:cNvSpPr>
          <p:nvPr>
            <p:ph type="title"/>
          </p:nvPr>
        </p:nvSpPr>
        <p:spPr/>
        <p:txBody>
          <a:bodyPr/>
          <a:lstStyle/>
          <a:p>
            <a:r>
              <a:rPr lang="en-US" dirty="0"/>
              <a:t>Decision Support System</a:t>
            </a:r>
          </a:p>
        </p:txBody>
      </p:sp>
      <p:sp>
        <p:nvSpPr>
          <p:cNvPr id="3" name="Content Placeholder 2">
            <a:extLst>
              <a:ext uri="{FF2B5EF4-FFF2-40B4-BE49-F238E27FC236}">
                <a16:creationId xmlns:a16="http://schemas.microsoft.com/office/drawing/2014/main" id="{DEC3ABFB-CE76-4DFA-A1C5-6D49D58C1AC7}"/>
              </a:ext>
            </a:extLst>
          </p:cNvPr>
          <p:cNvSpPr>
            <a:spLocks noGrp="1"/>
          </p:cNvSpPr>
          <p:nvPr>
            <p:ph idx="1"/>
          </p:nvPr>
        </p:nvSpPr>
        <p:spPr/>
        <p:txBody>
          <a:bodyPr/>
          <a:lstStyle/>
          <a:p>
            <a:pPr>
              <a:buFontTx/>
              <a:buChar char="-"/>
            </a:pPr>
            <a:r>
              <a:rPr lang="en-US" dirty="0"/>
              <a:t>A simplified command-line-interface DSS that mimics the functionality</a:t>
            </a:r>
          </a:p>
          <a:p>
            <a:pPr>
              <a:buFontTx/>
              <a:buChar char="-"/>
            </a:pPr>
            <a:r>
              <a:rPr lang="en-US" dirty="0"/>
              <a:t>Quickly gather necessary data, and give out prediction results</a:t>
            </a:r>
          </a:p>
          <a:p>
            <a:pPr>
              <a:buFontTx/>
              <a:buChar char="-"/>
            </a:pPr>
            <a:r>
              <a:rPr lang="en-US" dirty="0"/>
              <a:t>Short and simple result leads to quick decision making</a:t>
            </a:r>
          </a:p>
        </p:txBody>
      </p:sp>
      <p:sp>
        <p:nvSpPr>
          <p:cNvPr id="4" name="Slide Number Placeholder 3">
            <a:extLst>
              <a:ext uri="{FF2B5EF4-FFF2-40B4-BE49-F238E27FC236}">
                <a16:creationId xmlns:a16="http://schemas.microsoft.com/office/drawing/2014/main" id="{80EB976D-2052-4DF3-A084-929F795DD43C}"/>
              </a:ext>
            </a:extLst>
          </p:cNvPr>
          <p:cNvSpPr>
            <a:spLocks noGrp="1"/>
          </p:cNvSpPr>
          <p:nvPr>
            <p:ph type="sldNum" sz="quarter" idx="12"/>
          </p:nvPr>
        </p:nvSpPr>
        <p:spPr/>
        <p:txBody>
          <a:bodyPr/>
          <a:lstStyle/>
          <a:p>
            <a:fld id="{69E57DC2-970A-4B3E-BB1C-7A09969E49DF}" type="slidenum">
              <a:rPr lang="en-US" smtClean="0"/>
              <a:t>58</a:t>
            </a:fld>
            <a:endParaRPr lang="en-US" dirty="0"/>
          </a:p>
        </p:txBody>
      </p:sp>
    </p:spTree>
    <p:extLst>
      <p:ext uri="{BB962C8B-B14F-4D97-AF65-F5344CB8AC3E}">
        <p14:creationId xmlns:p14="http://schemas.microsoft.com/office/powerpoint/2010/main" val="1308547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6356-DCA6-4E28-ADE9-603280856D83}"/>
              </a:ext>
            </a:extLst>
          </p:cNvPr>
          <p:cNvSpPr>
            <a:spLocks noGrp="1"/>
          </p:cNvSpPr>
          <p:nvPr>
            <p:ph type="title"/>
          </p:nvPr>
        </p:nvSpPr>
        <p:spPr/>
        <p:txBody>
          <a:bodyPr/>
          <a:lstStyle/>
          <a:p>
            <a:r>
              <a:rPr lang="en-US" dirty="0"/>
              <a:t>Decision Support System</a:t>
            </a:r>
          </a:p>
        </p:txBody>
      </p:sp>
      <p:sp>
        <p:nvSpPr>
          <p:cNvPr id="4" name="Slide Number Placeholder 3">
            <a:extLst>
              <a:ext uri="{FF2B5EF4-FFF2-40B4-BE49-F238E27FC236}">
                <a16:creationId xmlns:a16="http://schemas.microsoft.com/office/drawing/2014/main" id="{80EB976D-2052-4DF3-A084-929F795DD43C}"/>
              </a:ext>
            </a:extLst>
          </p:cNvPr>
          <p:cNvSpPr>
            <a:spLocks noGrp="1"/>
          </p:cNvSpPr>
          <p:nvPr>
            <p:ph type="sldNum" sz="quarter" idx="12"/>
          </p:nvPr>
        </p:nvSpPr>
        <p:spPr/>
        <p:txBody>
          <a:bodyPr/>
          <a:lstStyle/>
          <a:p>
            <a:fld id="{69E57DC2-970A-4B3E-BB1C-7A09969E49DF}" type="slidenum">
              <a:rPr lang="en-US" smtClean="0"/>
              <a:t>59</a:t>
            </a:fld>
            <a:endParaRPr lang="en-US" dirty="0"/>
          </a:p>
        </p:txBody>
      </p:sp>
      <p:pic>
        <p:nvPicPr>
          <p:cNvPr id="7" name="Content Placeholder 6">
            <a:extLst>
              <a:ext uri="{FF2B5EF4-FFF2-40B4-BE49-F238E27FC236}">
                <a16:creationId xmlns:a16="http://schemas.microsoft.com/office/drawing/2014/main" id="{43CDBC70-03C9-41D3-9A7D-E23B0E29C011}"/>
              </a:ext>
            </a:extLst>
          </p:cNvPr>
          <p:cNvPicPr>
            <a:picLocks noGrp="1"/>
          </p:cNvPicPr>
          <p:nvPr>
            <p:ph idx="1"/>
          </p:nvPr>
        </p:nvPicPr>
        <p:blipFill rotWithShape="1">
          <a:blip r:embed="rId3"/>
          <a:srcRect t="3776" r="54013" b="67017"/>
          <a:stretch/>
        </p:blipFill>
        <p:spPr bwMode="auto">
          <a:xfrm>
            <a:off x="2587410" y="2468252"/>
            <a:ext cx="7017179" cy="227008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6E33207-ECBC-4143-A0D6-5EE7566255EC}"/>
              </a:ext>
            </a:extLst>
          </p:cNvPr>
          <p:cNvSpPr txBox="1"/>
          <p:nvPr/>
        </p:nvSpPr>
        <p:spPr>
          <a:xfrm>
            <a:off x="4720013" y="4757890"/>
            <a:ext cx="2751972" cy="276999"/>
          </a:xfrm>
          <a:prstGeom prst="rect">
            <a:avLst/>
          </a:prstGeom>
          <a:noFill/>
        </p:spPr>
        <p:txBody>
          <a:bodyPr wrap="none" rtlCol="0">
            <a:spAutoFit/>
          </a:bodyPr>
          <a:lstStyle/>
          <a:p>
            <a:pPr algn="ctr"/>
            <a:r>
              <a:rPr lang="en-US" sz="1200" dirty="0"/>
              <a:t>DSS UI, asking which model to be used.</a:t>
            </a:r>
          </a:p>
        </p:txBody>
      </p:sp>
      <p:sp>
        <p:nvSpPr>
          <p:cNvPr id="10" name="Rectangle 9">
            <a:extLst>
              <a:ext uri="{FF2B5EF4-FFF2-40B4-BE49-F238E27FC236}">
                <a16:creationId xmlns:a16="http://schemas.microsoft.com/office/drawing/2014/main" id="{82282E89-B0CA-4E5C-BAD5-3F595382CAD9}"/>
              </a:ext>
            </a:extLst>
          </p:cNvPr>
          <p:cNvSpPr/>
          <p:nvPr/>
        </p:nvSpPr>
        <p:spPr>
          <a:xfrm>
            <a:off x="3995803" y="3638811"/>
            <a:ext cx="2630465" cy="263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p:txBody>
          <a:bodyPr/>
          <a:lstStyle/>
          <a:p>
            <a:r>
              <a:rPr lang="en-US" dirty="0"/>
              <a:t>Goals accomplished</a:t>
            </a:r>
          </a:p>
        </p:txBody>
      </p:sp>
      <p:sp>
        <p:nvSpPr>
          <p:cNvPr id="3" name="Content Placeholder 2">
            <a:extLst>
              <a:ext uri="{FF2B5EF4-FFF2-40B4-BE49-F238E27FC236}">
                <a16:creationId xmlns:a16="http://schemas.microsoft.com/office/drawing/2014/main" id="{0D46F45D-730E-4E9F-955D-30964F028335}"/>
              </a:ext>
            </a:extLst>
          </p:cNvPr>
          <p:cNvSpPr>
            <a:spLocks noGrp="1"/>
          </p:cNvSpPr>
          <p:nvPr>
            <p:ph idx="1"/>
          </p:nvPr>
        </p:nvSpPr>
        <p:spPr>
          <a:xfrm>
            <a:off x="1371600" y="1821597"/>
            <a:ext cx="9601200" cy="4426803"/>
          </a:xfrm>
        </p:spPr>
        <p:txBody>
          <a:bodyPr>
            <a:normAutofit/>
          </a:bodyPr>
          <a:lstStyle/>
          <a:p>
            <a:pPr marL="0" indent="0">
              <a:buNone/>
            </a:pPr>
            <a:r>
              <a:rPr lang="en-US" dirty="0">
                <a:solidFill>
                  <a:schemeClr val="tx1"/>
                </a:solidFill>
              </a:rPr>
              <a:t>Main objectives</a:t>
            </a:r>
          </a:p>
          <a:p>
            <a:pPr marL="457200" indent="-457200">
              <a:buFont typeface="+mj-lt"/>
              <a:buAutoNum type="arabicPeriod"/>
            </a:pPr>
            <a:r>
              <a:rPr lang="en-US" dirty="0">
                <a:solidFill>
                  <a:schemeClr val="tx1"/>
                </a:solidFill>
              </a:rPr>
              <a:t>A model that predicts final position (or position change) on a specified set of conditions</a:t>
            </a:r>
          </a:p>
          <a:p>
            <a:pPr marL="457200" indent="-457200">
              <a:buFont typeface="+mj-lt"/>
              <a:buAutoNum type="arabicPeriod"/>
            </a:pPr>
            <a:r>
              <a:rPr lang="en-US" dirty="0">
                <a:solidFill>
                  <a:schemeClr val="tx1"/>
                </a:solidFill>
              </a:rPr>
              <a:t>A model that suggests the optimal pitstop strategy under the accident scenario with safety car deployed</a:t>
            </a:r>
          </a:p>
          <a:p>
            <a:pPr marL="0" indent="0">
              <a:buNone/>
            </a:pPr>
            <a:r>
              <a:rPr lang="en-US" dirty="0">
                <a:solidFill>
                  <a:schemeClr val="tx1"/>
                </a:solidFill>
              </a:rPr>
              <a:t>Side objectives</a:t>
            </a:r>
          </a:p>
          <a:p>
            <a:pPr marL="457200" indent="-457200">
              <a:buFont typeface="+mj-lt"/>
              <a:buAutoNum type="arabicPeriod"/>
            </a:pPr>
            <a:r>
              <a:rPr lang="en-US" dirty="0">
                <a:solidFill>
                  <a:schemeClr val="tx1"/>
                </a:solidFill>
              </a:rPr>
              <a:t>Create a simplified Decision Support System (DSS) interface that facilitate the access of prediction results</a:t>
            </a:r>
          </a:p>
          <a:p>
            <a:pPr marL="457200" indent="-457200">
              <a:buFont typeface="+mj-lt"/>
              <a:buAutoNum type="arabicPeriod"/>
            </a:pPr>
            <a:endParaRPr lang="en-US" dirty="0">
              <a:solidFill>
                <a:schemeClr val="tx1"/>
              </a:solidFill>
            </a:endParaRPr>
          </a:p>
          <a:p>
            <a:pPr marL="457200" indent="-457200">
              <a:buFont typeface="+mj-lt"/>
              <a:buAutoNum type="arabicPeriod"/>
            </a:pPr>
            <a:endParaRPr lang="en-US" dirty="0">
              <a:solidFill>
                <a:schemeClr val="tx1"/>
              </a:solidFill>
            </a:endParaRPr>
          </a:p>
        </p:txBody>
      </p:sp>
      <p:sp>
        <p:nvSpPr>
          <p:cNvPr id="4" name="Slide Number Placeholder 3">
            <a:extLst>
              <a:ext uri="{FF2B5EF4-FFF2-40B4-BE49-F238E27FC236}">
                <a16:creationId xmlns:a16="http://schemas.microsoft.com/office/drawing/2014/main" id="{544179C9-1ABC-453E-8970-CDC8F3150C56}"/>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70758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6356-DCA6-4E28-ADE9-603280856D83}"/>
              </a:ext>
            </a:extLst>
          </p:cNvPr>
          <p:cNvSpPr>
            <a:spLocks noGrp="1"/>
          </p:cNvSpPr>
          <p:nvPr>
            <p:ph type="title"/>
          </p:nvPr>
        </p:nvSpPr>
        <p:spPr/>
        <p:txBody>
          <a:bodyPr/>
          <a:lstStyle/>
          <a:p>
            <a:r>
              <a:rPr lang="en-US" dirty="0"/>
              <a:t>Decision Support System</a:t>
            </a:r>
          </a:p>
        </p:txBody>
      </p:sp>
      <p:sp>
        <p:nvSpPr>
          <p:cNvPr id="4" name="Slide Number Placeholder 3">
            <a:extLst>
              <a:ext uri="{FF2B5EF4-FFF2-40B4-BE49-F238E27FC236}">
                <a16:creationId xmlns:a16="http://schemas.microsoft.com/office/drawing/2014/main" id="{80EB976D-2052-4DF3-A084-929F795DD43C}"/>
              </a:ext>
            </a:extLst>
          </p:cNvPr>
          <p:cNvSpPr>
            <a:spLocks noGrp="1"/>
          </p:cNvSpPr>
          <p:nvPr>
            <p:ph type="sldNum" sz="quarter" idx="12"/>
          </p:nvPr>
        </p:nvSpPr>
        <p:spPr/>
        <p:txBody>
          <a:bodyPr/>
          <a:lstStyle/>
          <a:p>
            <a:fld id="{69E57DC2-970A-4B3E-BB1C-7A09969E49DF}" type="slidenum">
              <a:rPr lang="en-US" smtClean="0"/>
              <a:t>60</a:t>
            </a:fld>
            <a:endParaRPr lang="en-US" dirty="0"/>
          </a:p>
        </p:txBody>
      </p:sp>
      <p:sp>
        <p:nvSpPr>
          <p:cNvPr id="8" name="TextBox 7">
            <a:extLst>
              <a:ext uri="{FF2B5EF4-FFF2-40B4-BE49-F238E27FC236}">
                <a16:creationId xmlns:a16="http://schemas.microsoft.com/office/drawing/2014/main" id="{16E33207-ECBC-4143-A0D6-5EE7566255EC}"/>
              </a:ext>
            </a:extLst>
          </p:cNvPr>
          <p:cNvSpPr txBox="1"/>
          <p:nvPr/>
        </p:nvSpPr>
        <p:spPr>
          <a:xfrm>
            <a:off x="4467638" y="6071418"/>
            <a:ext cx="3256725" cy="276999"/>
          </a:xfrm>
          <a:prstGeom prst="rect">
            <a:avLst/>
          </a:prstGeom>
          <a:noFill/>
        </p:spPr>
        <p:txBody>
          <a:bodyPr wrap="none" rtlCol="0">
            <a:spAutoFit/>
          </a:bodyPr>
          <a:lstStyle/>
          <a:p>
            <a:pPr algn="ctr"/>
            <a:r>
              <a:rPr lang="en-US" sz="1200" dirty="0"/>
              <a:t>DSS UI, asking which racetrack to be predicted.</a:t>
            </a:r>
          </a:p>
        </p:txBody>
      </p:sp>
      <p:pic>
        <p:nvPicPr>
          <p:cNvPr id="9" name="Picture 8">
            <a:extLst>
              <a:ext uri="{FF2B5EF4-FFF2-40B4-BE49-F238E27FC236}">
                <a16:creationId xmlns:a16="http://schemas.microsoft.com/office/drawing/2014/main" id="{0270DCDE-8BB1-4241-98C9-7A3E02A0D179}"/>
              </a:ext>
            </a:extLst>
          </p:cNvPr>
          <p:cNvPicPr/>
          <p:nvPr/>
        </p:nvPicPr>
        <p:blipFill rotWithShape="1">
          <a:blip r:embed="rId3"/>
          <a:srcRect t="26319" r="54251"/>
          <a:stretch/>
        </p:blipFill>
        <p:spPr bwMode="auto">
          <a:xfrm>
            <a:off x="3555303" y="1872945"/>
            <a:ext cx="5081394" cy="4167732"/>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3F09DA2C-D9BD-4075-8CC6-4F2C13A89B37}"/>
              </a:ext>
            </a:extLst>
          </p:cNvPr>
          <p:cNvSpPr/>
          <p:nvPr/>
        </p:nvSpPr>
        <p:spPr>
          <a:xfrm>
            <a:off x="3507287" y="5777630"/>
            <a:ext cx="1534439" cy="293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6356-DCA6-4E28-ADE9-603280856D83}"/>
              </a:ext>
            </a:extLst>
          </p:cNvPr>
          <p:cNvSpPr>
            <a:spLocks noGrp="1"/>
          </p:cNvSpPr>
          <p:nvPr>
            <p:ph type="title"/>
          </p:nvPr>
        </p:nvSpPr>
        <p:spPr/>
        <p:txBody>
          <a:bodyPr/>
          <a:lstStyle/>
          <a:p>
            <a:r>
              <a:rPr lang="en-US" dirty="0"/>
              <a:t>Decision Support System</a:t>
            </a:r>
          </a:p>
        </p:txBody>
      </p:sp>
      <p:sp>
        <p:nvSpPr>
          <p:cNvPr id="4" name="Slide Number Placeholder 3">
            <a:extLst>
              <a:ext uri="{FF2B5EF4-FFF2-40B4-BE49-F238E27FC236}">
                <a16:creationId xmlns:a16="http://schemas.microsoft.com/office/drawing/2014/main" id="{80EB976D-2052-4DF3-A084-929F795DD43C}"/>
              </a:ext>
            </a:extLst>
          </p:cNvPr>
          <p:cNvSpPr>
            <a:spLocks noGrp="1"/>
          </p:cNvSpPr>
          <p:nvPr>
            <p:ph type="sldNum" sz="quarter" idx="12"/>
          </p:nvPr>
        </p:nvSpPr>
        <p:spPr/>
        <p:txBody>
          <a:bodyPr/>
          <a:lstStyle/>
          <a:p>
            <a:fld id="{69E57DC2-970A-4B3E-BB1C-7A09969E49DF}" type="slidenum">
              <a:rPr lang="en-US" smtClean="0"/>
              <a:t>61</a:t>
            </a:fld>
            <a:endParaRPr lang="en-US" dirty="0"/>
          </a:p>
        </p:txBody>
      </p:sp>
      <p:sp>
        <p:nvSpPr>
          <p:cNvPr id="8" name="TextBox 7">
            <a:extLst>
              <a:ext uri="{FF2B5EF4-FFF2-40B4-BE49-F238E27FC236}">
                <a16:creationId xmlns:a16="http://schemas.microsoft.com/office/drawing/2014/main" id="{16E33207-ECBC-4143-A0D6-5EE7566255EC}"/>
              </a:ext>
            </a:extLst>
          </p:cNvPr>
          <p:cNvSpPr txBox="1"/>
          <p:nvPr/>
        </p:nvSpPr>
        <p:spPr>
          <a:xfrm>
            <a:off x="4185444" y="6033700"/>
            <a:ext cx="3821111" cy="276999"/>
          </a:xfrm>
          <a:prstGeom prst="rect">
            <a:avLst/>
          </a:prstGeom>
          <a:noFill/>
        </p:spPr>
        <p:txBody>
          <a:bodyPr wrap="none" rtlCol="0">
            <a:spAutoFit/>
          </a:bodyPr>
          <a:lstStyle/>
          <a:p>
            <a:pPr algn="ctr"/>
            <a:r>
              <a:rPr lang="en-US" sz="1200" dirty="0"/>
              <a:t>DSS UI, showing model 1 predicted results as 3rd place.</a:t>
            </a:r>
          </a:p>
        </p:txBody>
      </p:sp>
      <p:pic>
        <p:nvPicPr>
          <p:cNvPr id="6" name="Picture 5">
            <a:extLst>
              <a:ext uri="{FF2B5EF4-FFF2-40B4-BE49-F238E27FC236}">
                <a16:creationId xmlns:a16="http://schemas.microsoft.com/office/drawing/2014/main" id="{87D194B4-8F9C-4BA3-A8A3-F70281748E1C}"/>
              </a:ext>
            </a:extLst>
          </p:cNvPr>
          <p:cNvPicPr/>
          <p:nvPr/>
        </p:nvPicPr>
        <p:blipFill rotWithShape="1">
          <a:blip r:embed="rId3"/>
          <a:srcRect t="21521" r="53894"/>
          <a:stretch/>
        </p:blipFill>
        <p:spPr bwMode="auto">
          <a:xfrm>
            <a:off x="3711879" y="1886232"/>
            <a:ext cx="4768242" cy="4133580"/>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00B52A13-73AE-4C8F-BF19-FAD5EF061870}"/>
              </a:ext>
            </a:extLst>
          </p:cNvPr>
          <p:cNvSpPr/>
          <p:nvPr/>
        </p:nvSpPr>
        <p:spPr>
          <a:xfrm>
            <a:off x="3663863" y="5022937"/>
            <a:ext cx="3407079" cy="319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6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F17CE7-678C-48AC-83A2-BDCC318ED6BF}"/>
              </a:ext>
            </a:extLst>
          </p:cNvPr>
          <p:cNvPicPr/>
          <p:nvPr/>
        </p:nvPicPr>
        <p:blipFill rotWithShape="1">
          <a:blip r:embed="rId3"/>
          <a:srcRect t="22690" r="48413"/>
          <a:stretch/>
        </p:blipFill>
        <p:spPr bwMode="auto">
          <a:xfrm>
            <a:off x="3461357" y="1906812"/>
            <a:ext cx="5269284" cy="4021406"/>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3B906356-DCA6-4E28-ADE9-603280856D83}"/>
              </a:ext>
            </a:extLst>
          </p:cNvPr>
          <p:cNvSpPr>
            <a:spLocks noGrp="1"/>
          </p:cNvSpPr>
          <p:nvPr>
            <p:ph type="title"/>
          </p:nvPr>
        </p:nvSpPr>
        <p:spPr/>
        <p:txBody>
          <a:bodyPr/>
          <a:lstStyle/>
          <a:p>
            <a:r>
              <a:rPr lang="en-US" dirty="0"/>
              <a:t>Decision Support System</a:t>
            </a:r>
          </a:p>
        </p:txBody>
      </p:sp>
      <p:sp>
        <p:nvSpPr>
          <p:cNvPr id="4" name="Slide Number Placeholder 3">
            <a:extLst>
              <a:ext uri="{FF2B5EF4-FFF2-40B4-BE49-F238E27FC236}">
                <a16:creationId xmlns:a16="http://schemas.microsoft.com/office/drawing/2014/main" id="{80EB976D-2052-4DF3-A084-929F795DD43C}"/>
              </a:ext>
            </a:extLst>
          </p:cNvPr>
          <p:cNvSpPr>
            <a:spLocks noGrp="1"/>
          </p:cNvSpPr>
          <p:nvPr>
            <p:ph type="sldNum" sz="quarter" idx="12"/>
          </p:nvPr>
        </p:nvSpPr>
        <p:spPr/>
        <p:txBody>
          <a:bodyPr/>
          <a:lstStyle/>
          <a:p>
            <a:fld id="{69E57DC2-970A-4B3E-BB1C-7A09969E49DF}" type="slidenum">
              <a:rPr lang="en-US" smtClean="0"/>
              <a:t>62</a:t>
            </a:fld>
            <a:endParaRPr lang="en-US" dirty="0"/>
          </a:p>
        </p:txBody>
      </p:sp>
      <p:sp>
        <p:nvSpPr>
          <p:cNvPr id="8" name="TextBox 7">
            <a:extLst>
              <a:ext uri="{FF2B5EF4-FFF2-40B4-BE49-F238E27FC236}">
                <a16:creationId xmlns:a16="http://schemas.microsoft.com/office/drawing/2014/main" id="{16E33207-ECBC-4143-A0D6-5EE7566255EC}"/>
              </a:ext>
            </a:extLst>
          </p:cNvPr>
          <p:cNvSpPr txBox="1"/>
          <p:nvPr/>
        </p:nvSpPr>
        <p:spPr>
          <a:xfrm>
            <a:off x="3891549" y="5978599"/>
            <a:ext cx="4408899" cy="276999"/>
          </a:xfrm>
          <a:prstGeom prst="rect">
            <a:avLst/>
          </a:prstGeom>
          <a:noFill/>
        </p:spPr>
        <p:txBody>
          <a:bodyPr wrap="none" rtlCol="0">
            <a:spAutoFit/>
          </a:bodyPr>
          <a:lstStyle/>
          <a:p>
            <a:pPr algn="ctr"/>
            <a:r>
              <a:rPr lang="en-US" sz="1200" dirty="0"/>
              <a:t>DSS UI, showing model 2 predicted suggestions to go into the pit.</a:t>
            </a:r>
          </a:p>
        </p:txBody>
      </p:sp>
      <p:sp>
        <p:nvSpPr>
          <p:cNvPr id="7" name="Rectangle 6">
            <a:extLst>
              <a:ext uri="{FF2B5EF4-FFF2-40B4-BE49-F238E27FC236}">
                <a16:creationId xmlns:a16="http://schemas.microsoft.com/office/drawing/2014/main" id="{00B52A13-73AE-4C8F-BF19-FAD5EF061870}"/>
              </a:ext>
            </a:extLst>
          </p:cNvPr>
          <p:cNvSpPr/>
          <p:nvPr/>
        </p:nvSpPr>
        <p:spPr>
          <a:xfrm>
            <a:off x="3413485" y="4636196"/>
            <a:ext cx="5317156" cy="637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1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a:bodyPr>
          <a:lstStyle/>
          <a:p>
            <a:r>
              <a:rPr lang="en-US" sz="6600" cap="all" dirty="0"/>
              <a:t>Conclusion</a:t>
            </a:r>
          </a:p>
        </p:txBody>
      </p:sp>
      <p:pic>
        <p:nvPicPr>
          <p:cNvPr id="10" name="Picture 9" descr="Race cars on a track&#10;&#10;Description automatically generated with medium confidence">
            <a:extLst>
              <a:ext uri="{FF2B5EF4-FFF2-40B4-BE49-F238E27FC236}">
                <a16:creationId xmlns:a16="http://schemas.microsoft.com/office/drawing/2014/main" id="{A52CD4C4-8AA8-4486-9EB2-BDEC99381D6A}"/>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9EFF3E59-D999-4747-ADC0-5A4AA28D4BE7}"/>
              </a:ext>
            </a:extLst>
          </p:cNvPr>
          <p:cNvSpPr>
            <a:spLocks noGrp="1"/>
          </p:cNvSpPr>
          <p:nvPr>
            <p:ph type="sldNum" sz="quarter" idx="12"/>
          </p:nvPr>
        </p:nvSpPr>
        <p:spPr/>
        <p:txBody>
          <a:bodyPr/>
          <a:lstStyle/>
          <a:p>
            <a:fld id="{69E57DC2-970A-4B3E-BB1C-7A09969E49DF}" type="slidenum">
              <a:rPr lang="en-US" smtClean="0"/>
              <a:t>63</a:t>
            </a:fld>
            <a:endParaRPr lang="en-US" dirty="0"/>
          </a:p>
        </p:txBody>
      </p:sp>
    </p:spTree>
    <p:extLst>
      <p:ext uri="{BB962C8B-B14F-4D97-AF65-F5344CB8AC3E}">
        <p14:creationId xmlns:p14="http://schemas.microsoft.com/office/powerpoint/2010/main" val="788916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75E8-F067-4DAD-A7C4-E4EB9FE2A75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920BB31-D7EF-42DF-8017-49DCDBD43BE0}"/>
              </a:ext>
            </a:extLst>
          </p:cNvPr>
          <p:cNvSpPr>
            <a:spLocks noGrp="1"/>
          </p:cNvSpPr>
          <p:nvPr>
            <p:ph idx="1"/>
          </p:nvPr>
        </p:nvSpPr>
        <p:spPr/>
        <p:txBody>
          <a:bodyPr/>
          <a:lstStyle/>
          <a:p>
            <a:pPr marL="0" indent="0">
              <a:buNone/>
            </a:pPr>
            <a:r>
              <a:rPr lang="en-US" dirty="0">
                <a:latin typeface="Calibri" panose="020F0502020204030204" pitchFamily="34" charset="0"/>
                <a:ea typeface="DengXian" panose="02010600030101010101" pitchFamily="2" charset="-122"/>
                <a:cs typeface="Times New Roman" panose="02020603050405020304" pitchFamily="18" charset="0"/>
              </a:rPr>
              <a:t>Good accuracy:</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Around ±2.2 error from final position for Model 1: Pitstop strategy </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Around ±2.0 error from final position for Model 2: Accident Scenario</a:t>
            </a:r>
          </a:p>
          <a:p>
            <a:pPr marL="0" indent="0">
              <a:buNone/>
            </a:pPr>
            <a:r>
              <a:rPr lang="en-US" dirty="0">
                <a:latin typeface="Calibri" panose="020F0502020204030204" pitchFamily="34" charset="0"/>
                <a:ea typeface="DengXian" panose="02010600030101010101" pitchFamily="2" charset="-122"/>
                <a:cs typeface="Times New Roman" panose="02020603050405020304" pitchFamily="18" charset="0"/>
              </a:rPr>
              <a:t>Good accessibility:</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DSS functions as expected</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Clean, short and simple results are quickly shown</a:t>
            </a:r>
            <a:endParaRPr lang="en-US" dirty="0"/>
          </a:p>
        </p:txBody>
      </p:sp>
      <p:sp>
        <p:nvSpPr>
          <p:cNvPr id="4" name="Slide Number Placeholder 3">
            <a:extLst>
              <a:ext uri="{FF2B5EF4-FFF2-40B4-BE49-F238E27FC236}">
                <a16:creationId xmlns:a16="http://schemas.microsoft.com/office/drawing/2014/main" id="{E4BA764B-846B-4A8A-96D6-E7293BF32F45}"/>
              </a:ext>
            </a:extLst>
          </p:cNvPr>
          <p:cNvSpPr>
            <a:spLocks noGrp="1"/>
          </p:cNvSpPr>
          <p:nvPr>
            <p:ph type="sldNum" sz="quarter" idx="12"/>
          </p:nvPr>
        </p:nvSpPr>
        <p:spPr/>
        <p:txBody>
          <a:bodyPr/>
          <a:lstStyle/>
          <a:p>
            <a:fld id="{69E57DC2-970A-4B3E-BB1C-7A09969E49DF}" type="slidenum">
              <a:rPr lang="en-US" smtClean="0"/>
              <a:t>64</a:t>
            </a:fld>
            <a:endParaRPr lang="en-US" dirty="0"/>
          </a:p>
        </p:txBody>
      </p:sp>
    </p:spTree>
    <p:extLst>
      <p:ext uri="{BB962C8B-B14F-4D97-AF65-F5344CB8AC3E}">
        <p14:creationId xmlns:p14="http://schemas.microsoft.com/office/powerpoint/2010/main" val="1580560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275E8-F067-4DAD-A7C4-E4EB9FE2A755}"/>
              </a:ext>
            </a:extLst>
          </p:cNvPr>
          <p:cNvSpPr>
            <a:spLocks noGrp="1"/>
          </p:cNvSpPr>
          <p:nvPr>
            <p:ph type="title"/>
          </p:nvPr>
        </p:nvSpPr>
        <p:spPr/>
        <p:txBody>
          <a:bodyPr/>
          <a:lstStyle/>
          <a:p>
            <a:r>
              <a:rPr lang="en-US" dirty="0"/>
              <a:t>Improvement</a:t>
            </a:r>
          </a:p>
        </p:txBody>
      </p:sp>
      <p:sp>
        <p:nvSpPr>
          <p:cNvPr id="3" name="Content Placeholder 2">
            <a:extLst>
              <a:ext uri="{FF2B5EF4-FFF2-40B4-BE49-F238E27FC236}">
                <a16:creationId xmlns:a16="http://schemas.microsoft.com/office/drawing/2014/main" id="{2920BB31-D7EF-42DF-8017-49DCDBD43BE0}"/>
              </a:ext>
            </a:extLst>
          </p:cNvPr>
          <p:cNvSpPr>
            <a:spLocks noGrp="1"/>
          </p:cNvSpPr>
          <p:nvPr>
            <p:ph idx="1"/>
          </p:nvPr>
        </p:nvSpPr>
        <p:spPr/>
        <p:txBody>
          <a:bodyPr/>
          <a:lstStyle/>
          <a:p>
            <a:pPr marL="0" indent="0">
              <a:buNone/>
            </a:pPr>
            <a:r>
              <a:rPr lang="en-US" dirty="0">
                <a:latin typeface="Calibri" panose="020F0502020204030204" pitchFamily="34" charset="0"/>
                <a:ea typeface="DengXian" panose="02010600030101010101" pitchFamily="2" charset="-122"/>
                <a:cs typeface="Times New Roman" panose="02020603050405020304" pitchFamily="18" charset="0"/>
              </a:rPr>
              <a:t>Inapplicable scenario:</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3-stop strategies, or even more stops</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Wet weather, or mixed weather conditions</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DNF (Did-not-finish) records</a:t>
            </a:r>
          </a:p>
          <a:p>
            <a:pPr marL="0" indent="0">
              <a:buNone/>
            </a:pPr>
            <a:r>
              <a:rPr lang="en-US" dirty="0">
                <a:latin typeface="Calibri" panose="020F0502020204030204" pitchFamily="34" charset="0"/>
                <a:ea typeface="DengXian" panose="02010600030101010101" pitchFamily="2" charset="-122"/>
                <a:cs typeface="Times New Roman" panose="02020603050405020304" pitchFamily="18" charset="0"/>
              </a:rPr>
              <a:t>Future works</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Improve Driver &amp; Team Ability index score</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Include confidence score for prediction results</a:t>
            </a:r>
          </a:p>
          <a:p>
            <a:pPr>
              <a:buFontTx/>
              <a:buChar char="-"/>
            </a:pPr>
            <a:r>
              <a:rPr lang="en-US" dirty="0">
                <a:latin typeface="Calibri" panose="020F0502020204030204" pitchFamily="34" charset="0"/>
                <a:ea typeface="DengXian" panose="02010600030101010101" pitchFamily="2" charset="-122"/>
                <a:cs typeface="Times New Roman" panose="02020603050405020304" pitchFamily="18" charset="0"/>
              </a:rPr>
              <a:t>Data visualization &amp; Dynamic DSS</a:t>
            </a:r>
            <a:endParaRPr lang="en-US" dirty="0"/>
          </a:p>
        </p:txBody>
      </p:sp>
      <p:sp>
        <p:nvSpPr>
          <p:cNvPr id="4" name="Slide Number Placeholder 3">
            <a:extLst>
              <a:ext uri="{FF2B5EF4-FFF2-40B4-BE49-F238E27FC236}">
                <a16:creationId xmlns:a16="http://schemas.microsoft.com/office/drawing/2014/main" id="{E4BA764B-846B-4A8A-96D6-E7293BF32F45}"/>
              </a:ext>
            </a:extLst>
          </p:cNvPr>
          <p:cNvSpPr>
            <a:spLocks noGrp="1"/>
          </p:cNvSpPr>
          <p:nvPr>
            <p:ph type="sldNum" sz="quarter" idx="12"/>
          </p:nvPr>
        </p:nvSpPr>
        <p:spPr/>
        <p:txBody>
          <a:bodyPr/>
          <a:lstStyle/>
          <a:p>
            <a:fld id="{69E57DC2-970A-4B3E-BB1C-7A09969E49DF}" type="slidenum">
              <a:rPr lang="en-US" smtClean="0"/>
              <a:t>65</a:t>
            </a:fld>
            <a:endParaRPr lang="en-US" dirty="0"/>
          </a:p>
        </p:txBody>
      </p:sp>
    </p:spTree>
    <p:extLst>
      <p:ext uri="{BB962C8B-B14F-4D97-AF65-F5344CB8AC3E}">
        <p14:creationId xmlns:p14="http://schemas.microsoft.com/office/powerpoint/2010/main" val="4132544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red&#10;&#10;Description automatically generated">
            <a:extLst>
              <a:ext uri="{FF2B5EF4-FFF2-40B4-BE49-F238E27FC236}">
                <a16:creationId xmlns:a16="http://schemas.microsoft.com/office/drawing/2014/main" id="{B6EF2946-7AAD-4A1E-A63F-452BAD1A84DA}"/>
              </a:ext>
            </a:extLst>
          </p:cNvPr>
          <p:cNvPicPr>
            <a:picLocks noChangeAspect="1"/>
          </p:cNvPicPr>
          <p:nvPr/>
        </p:nvPicPr>
        <p:blipFill rotWithShape="1">
          <a:blip r:embed="rId3"/>
          <a:srcRect t="1930" b="13785"/>
          <a:stretch/>
        </p:blipFill>
        <p:spPr>
          <a:xfrm>
            <a:off x="20" y="10"/>
            <a:ext cx="12191980" cy="6859300"/>
          </a:xfrm>
          <a:prstGeom prst="rect">
            <a:avLst/>
          </a:prstGeom>
        </p:spPr>
      </p:pic>
      <p:sp>
        <p:nvSpPr>
          <p:cNvPr id="13" name="Rectangle 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BF51231-265F-4E7B-98E9-43AA81FA727F}"/>
              </a:ext>
            </a:extLst>
          </p:cNvPr>
          <p:cNvSpPr>
            <a:spLocks noGrp="1"/>
          </p:cNvSpPr>
          <p:nvPr>
            <p:ph type="ctrTitle"/>
          </p:nvPr>
        </p:nvSpPr>
        <p:spPr>
          <a:xfrm>
            <a:off x="1915128" y="1788454"/>
            <a:ext cx="8361229" cy="2098226"/>
          </a:xfrm>
        </p:spPr>
        <p:txBody>
          <a:bodyPr>
            <a:normAutofit/>
          </a:bodyPr>
          <a:lstStyle/>
          <a:p>
            <a:r>
              <a:rPr lang="en-US" sz="6600" dirty="0">
                <a:solidFill>
                  <a:schemeClr val="bg2"/>
                </a:solidFill>
              </a:rPr>
              <a:t>Thank you</a:t>
            </a:r>
          </a:p>
        </p:txBody>
      </p:sp>
      <p:sp>
        <p:nvSpPr>
          <p:cNvPr id="3" name="Subtitle 2">
            <a:extLst>
              <a:ext uri="{FF2B5EF4-FFF2-40B4-BE49-F238E27FC236}">
                <a16:creationId xmlns:a16="http://schemas.microsoft.com/office/drawing/2014/main" id="{52A43397-2253-4FDD-9B36-4F00E9C3DF71}"/>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Forza Ferrari! Let’s make Ferrari great again!</a:t>
            </a:r>
          </a:p>
        </p:txBody>
      </p:sp>
      <p:sp>
        <p:nvSpPr>
          <p:cNvPr id="4" name="Slide Number Placeholder 3">
            <a:extLst>
              <a:ext uri="{FF2B5EF4-FFF2-40B4-BE49-F238E27FC236}">
                <a16:creationId xmlns:a16="http://schemas.microsoft.com/office/drawing/2014/main" id="{437B954C-CBB2-41E6-8EAD-620C6B07633A}"/>
              </a:ext>
            </a:extLst>
          </p:cNvPr>
          <p:cNvSpPr>
            <a:spLocks noGrp="1"/>
          </p:cNvSpPr>
          <p:nvPr>
            <p:ph type="sldNum" sz="quarter" idx="12"/>
          </p:nvPr>
        </p:nvSpPr>
        <p:spPr/>
        <p:txBody>
          <a:bodyPr/>
          <a:lstStyle/>
          <a:p>
            <a:fld id="{69E57DC2-970A-4B3E-BB1C-7A09969E49DF}" type="slidenum">
              <a:rPr lang="en-US" smtClean="0"/>
              <a:pPr/>
              <a:t>66</a:t>
            </a:fld>
            <a:endParaRPr lang="en-US" dirty="0"/>
          </a:p>
        </p:txBody>
      </p:sp>
    </p:spTree>
    <p:extLst>
      <p:ext uri="{BB962C8B-B14F-4D97-AF65-F5344CB8AC3E}">
        <p14:creationId xmlns:p14="http://schemas.microsoft.com/office/powerpoint/2010/main" val="664664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a:bodyPr>
          <a:lstStyle/>
          <a:p>
            <a:r>
              <a:rPr lang="en-US" sz="6600" cap="all" dirty="0"/>
              <a:t>Additional details</a:t>
            </a:r>
            <a:br>
              <a:rPr lang="en-US" sz="6600" cap="all" dirty="0"/>
            </a:br>
            <a:r>
              <a:rPr lang="en-US" sz="6600" cap="all" dirty="0"/>
              <a:t>worth including</a:t>
            </a:r>
          </a:p>
        </p:txBody>
      </p:sp>
      <p:pic>
        <p:nvPicPr>
          <p:cNvPr id="10" name="Picture 9" descr="Race cars on a track&#10;&#10;Description automatically generated with medium confidence">
            <a:extLst>
              <a:ext uri="{FF2B5EF4-FFF2-40B4-BE49-F238E27FC236}">
                <a16:creationId xmlns:a16="http://schemas.microsoft.com/office/drawing/2014/main" id="{A52CD4C4-8AA8-4486-9EB2-BDEC99381D6A}"/>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A0E37EE1-228F-4E9E-B0A0-9690285D3DDE}"/>
              </a:ext>
            </a:extLst>
          </p:cNvPr>
          <p:cNvSpPr>
            <a:spLocks noGrp="1"/>
          </p:cNvSpPr>
          <p:nvPr>
            <p:ph type="sldNum" sz="quarter" idx="12"/>
          </p:nvPr>
        </p:nvSpPr>
        <p:spPr/>
        <p:txBody>
          <a:bodyPr/>
          <a:lstStyle/>
          <a:p>
            <a:fld id="{69E57DC2-970A-4B3E-BB1C-7A09969E49DF}" type="slidenum">
              <a:rPr lang="en-US" smtClean="0"/>
              <a:t>67</a:t>
            </a:fld>
            <a:endParaRPr lang="en-US" dirty="0"/>
          </a:p>
        </p:txBody>
      </p:sp>
    </p:spTree>
    <p:extLst>
      <p:ext uri="{BB962C8B-B14F-4D97-AF65-F5344CB8AC3E}">
        <p14:creationId xmlns:p14="http://schemas.microsoft.com/office/powerpoint/2010/main" val="3140560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C93-89AA-4DC3-ABBA-F62FF7CCEECE}"/>
              </a:ext>
            </a:extLst>
          </p:cNvPr>
          <p:cNvSpPr>
            <a:spLocks noGrp="1"/>
          </p:cNvSpPr>
          <p:nvPr>
            <p:ph type="title"/>
          </p:nvPr>
        </p:nvSpPr>
        <p:spPr>
          <a:xfrm>
            <a:off x="1371600" y="685800"/>
            <a:ext cx="9601200" cy="900980"/>
          </a:xfrm>
        </p:spPr>
        <p:txBody>
          <a:bodyPr>
            <a:normAutofit/>
          </a:bodyPr>
          <a:lstStyle/>
          <a:p>
            <a:r>
              <a:rPr lang="en-US" sz="3600" dirty="0"/>
              <a:t>Data collection</a:t>
            </a:r>
          </a:p>
        </p:txBody>
      </p:sp>
      <p:pic>
        <p:nvPicPr>
          <p:cNvPr id="6" name="Picture 5">
            <a:extLst>
              <a:ext uri="{FF2B5EF4-FFF2-40B4-BE49-F238E27FC236}">
                <a16:creationId xmlns:a16="http://schemas.microsoft.com/office/drawing/2014/main" id="{EA2AFF6C-4853-4369-9D52-CBFAF0F203F9}"/>
              </a:ext>
            </a:extLst>
          </p:cNvPr>
          <p:cNvPicPr>
            <a:picLocks noChangeAspect="1"/>
          </p:cNvPicPr>
          <p:nvPr/>
        </p:nvPicPr>
        <p:blipFill>
          <a:blip r:embed="rId3"/>
          <a:stretch>
            <a:fillRect/>
          </a:stretch>
        </p:blipFill>
        <p:spPr>
          <a:xfrm>
            <a:off x="1526297" y="1437972"/>
            <a:ext cx="4350996" cy="2356789"/>
          </a:xfrm>
          <a:prstGeom prst="rect">
            <a:avLst/>
          </a:prstGeom>
        </p:spPr>
      </p:pic>
      <p:pic>
        <p:nvPicPr>
          <p:cNvPr id="8" name="Picture 7">
            <a:extLst>
              <a:ext uri="{FF2B5EF4-FFF2-40B4-BE49-F238E27FC236}">
                <a16:creationId xmlns:a16="http://schemas.microsoft.com/office/drawing/2014/main" id="{F737459D-93E2-4378-93DC-987867CAB0B6}"/>
              </a:ext>
            </a:extLst>
          </p:cNvPr>
          <p:cNvPicPr>
            <a:picLocks noChangeAspect="1"/>
          </p:cNvPicPr>
          <p:nvPr/>
        </p:nvPicPr>
        <p:blipFill>
          <a:blip r:embed="rId4"/>
          <a:stretch>
            <a:fillRect/>
          </a:stretch>
        </p:blipFill>
        <p:spPr>
          <a:xfrm>
            <a:off x="6776500" y="1437971"/>
            <a:ext cx="4350997" cy="2356790"/>
          </a:xfrm>
          <a:prstGeom prst="rect">
            <a:avLst/>
          </a:prstGeom>
        </p:spPr>
      </p:pic>
      <p:pic>
        <p:nvPicPr>
          <p:cNvPr id="10" name="Picture 9">
            <a:extLst>
              <a:ext uri="{FF2B5EF4-FFF2-40B4-BE49-F238E27FC236}">
                <a16:creationId xmlns:a16="http://schemas.microsoft.com/office/drawing/2014/main" id="{C0C68722-C213-4A32-9174-5D7CAC3BC25C}"/>
              </a:ext>
            </a:extLst>
          </p:cNvPr>
          <p:cNvPicPr>
            <a:picLocks noChangeAspect="1"/>
          </p:cNvPicPr>
          <p:nvPr/>
        </p:nvPicPr>
        <p:blipFill>
          <a:blip r:embed="rId5"/>
          <a:stretch>
            <a:fillRect/>
          </a:stretch>
        </p:blipFill>
        <p:spPr>
          <a:xfrm>
            <a:off x="1526297" y="4150193"/>
            <a:ext cx="4350996" cy="2356789"/>
          </a:xfrm>
          <a:prstGeom prst="rect">
            <a:avLst/>
          </a:prstGeom>
        </p:spPr>
      </p:pic>
      <p:pic>
        <p:nvPicPr>
          <p:cNvPr id="12" name="Picture 11">
            <a:extLst>
              <a:ext uri="{FF2B5EF4-FFF2-40B4-BE49-F238E27FC236}">
                <a16:creationId xmlns:a16="http://schemas.microsoft.com/office/drawing/2014/main" id="{7439C93B-07F2-4488-80C9-DB9B18452C50}"/>
              </a:ext>
            </a:extLst>
          </p:cNvPr>
          <p:cNvPicPr>
            <a:picLocks noChangeAspect="1"/>
          </p:cNvPicPr>
          <p:nvPr/>
        </p:nvPicPr>
        <p:blipFill>
          <a:blip r:embed="rId6"/>
          <a:stretch>
            <a:fillRect/>
          </a:stretch>
        </p:blipFill>
        <p:spPr>
          <a:xfrm>
            <a:off x="6776501" y="4150193"/>
            <a:ext cx="4350996" cy="2356789"/>
          </a:xfrm>
          <a:prstGeom prst="rect">
            <a:avLst/>
          </a:prstGeom>
        </p:spPr>
      </p:pic>
      <p:sp>
        <p:nvSpPr>
          <p:cNvPr id="13" name="TextBox 12">
            <a:extLst>
              <a:ext uri="{FF2B5EF4-FFF2-40B4-BE49-F238E27FC236}">
                <a16:creationId xmlns:a16="http://schemas.microsoft.com/office/drawing/2014/main" id="{40879B19-C6DA-40FA-B938-6525E26EE83E}"/>
              </a:ext>
            </a:extLst>
          </p:cNvPr>
          <p:cNvSpPr txBox="1"/>
          <p:nvPr/>
        </p:nvSpPr>
        <p:spPr>
          <a:xfrm>
            <a:off x="2327797" y="3803200"/>
            <a:ext cx="2747996" cy="338554"/>
          </a:xfrm>
          <a:prstGeom prst="rect">
            <a:avLst/>
          </a:prstGeom>
          <a:noFill/>
        </p:spPr>
        <p:txBody>
          <a:bodyPr wrap="none" rtlCol="0">
            <a:spAutoFit/>
          </a:bodyPr>
          <a:lstStyle/>
          <a:p>
            <a:pPr algn="ctr"/>
            <a:r>
              <a:rPr lang="en-US" sz="1600" dirty="0"/>
              <a:t>FIA Official results &amp; statistics</a:t>
            </a:r>
          </a:p>
        </p:txBody>
      </p:sp>
      <p:sp>
        <p:nvSpPr>
          <p:cNvPr id="15" name="TextBox 14">
            <a:extLst>
              <a:ext uri="{FF2B5EF4-FFF2-40B4-BE49-F238E27FC236}">
                <a16:creationId xmlns:a16="http://schemas.microsoft.com/office/drawing/2014/main" id="{ECE27DB0-C3D1-4E42-BC7B-40B9DD802F97}"/>
              </a:ext>
            </a:extLst>
          </p:cNvPr>
          <p:cNvSpPr txBox="1"/>
          <p:nvPr/>
        </p:nvSpPr>
        <p:spPr>
          <a:xfrm>
            <a:off x="7899567" y="3803200"/>
            <a:ext cx="2104872" cy="338554"/>
          </a:xfrm>
          <a:prstGeom prst="rect">
            <a:avLst/>
          </a:prstGeom>
          <a:noFill/>
        </p:spPr>
        <p:txBody>
          <a:bodyPr wrap="none" rtlCol="0">
            <a:spAutoFit/>
          </a:bodyPr>
          <a:lstStyle/>
          <a:p>
            <a:pPr algn="ctr"/>
            <a:r>
              <a:rPr lang="en-US" sz="1600" dirty="0"/>
              <a:t>Pit stop </a:t>
            </a:r>
            <a:r>
              <a:rPr lang="en-US" sz="1600" dirty="0" err="1"/>
              <a:t>tyre</a:t>
            </a:r>
            <a:r>
              <a:rPr lang="en-US" sz="1600" dirty="0"/>
              <a:t> strategies</a:t>
            </a:r>
          </a:p>
        </p:txBody>
      </p:sp>
      <p:sp>
        <p:nvSpPr>
          <p:cNvPr id="16" name="TextBox 15">
            <a:extLst>
              <a:ext uri="{FF2B5EF4-FFF2-40B4-BE49-F238E27FC236}">
                <a16:creationId xmlns:a16="http://schemas.microsoft.com/office/drawing/2014/main" id="{281CF004-2C2C-476D-89B3-799FE04F3225}"/>
              </a:ext>
            </a:extLst>
          </p:cNvPr>
          <p:cNvSpPr txBox="1"/>
          <p:nvPr/>
        </p:nvSpPr>
        <p:spPr>
          <a:xfrm>
            <a:off x="7295878" y="6506982"/>
            <a:ext cx="3312253" cy="338554"/>
          </a:xfrm>
          <a:prstGeom prst="rect">
            <a:avLst/>
          </a:prstGeom>
          <a:noFill/>
        </p:spPr>
        <p:txBody>
          <a:bodyPr wrap="none" rtlCol="0">
            <a:spAutoFit/>
          </a:bodyPr>
          <a:lstStyle/>
          <a:p>
            <a:pPr algn="ctr"/>
            <a:r>
              <a:rPr lang="en-US" sz="1600" dirty="0"/>
              <a:t>F1 subscription plan live timing data</a:t>
            </a:r>
          </a:p>
        </p:txBody>
      </p:sp>
      <p:sp>
        <p:nvSpPr>
          <p:cNvPr id="17" name="TextBox 16">
            <a:extLst>
              <a:ext uri="{FF2B5EF4-FFF2-40B4-BE49-F238E27FC236}">
                <a16:creationId xmlns:a16="http://schemas.microsoft.com/office/drawing/2014/main" id="{AA74D0DE-C43E-413F-92E4-DE68CD56A3BD}"/>
              </a:ext>
            </a:extLst>
          </p:cNvPr>
          <p:cNvSpPr txBox="1"/>
          <p:nvPr/>
        </p:nvSpPr>
        <p:spPr>
          <a:xfrm>
            <a:off x="2262049" y="6506982"/>
            <a:ext cx="2879507" cy="338554"/>
          </a:xfrm>
          <a:prstGeom prst="rect">
            <a:avLst/>
          </a:prstGeom>
          <a:noFill/>
        </p:spPr>
        <p:txBody>
          <a:bodyPr wrap="none" rtlCol="0">
            <a:spAutoFit/>
          </a:bodyPr>
          <a:lstStyle/>
          <a:p>
            <a:pPr algn="ctr"/>
            <a:r>
              <a:rPr lang="en-US" sz="1600" dirty="0"/>
              <a:t>F1 website with additional data</a:t>
            </a:r>
          </a:p>
        </p:txBody>
      </p:sp>
      <p:sp>
        <p:nvSpPr>
          <p:cNvPr id="3" name="Slide Number Placeholder 2">
            <a:extLst>
              <a:ext uri="{FF2B5EF4-FFF2-40B4-BE49-F238E27FC236}">
                <a16:creationId xmlns:a16="http://schemas.microsoft.com/office/drawing/2014/main" id="{71D4ED49-3A16-43B5-A42D-0C5DDD6CAB52}"/>
              </a:ext>
            </a:extLst>
          </p:cNvPr>
          <p:cNvSpPr>
            <a:spLocks noGrp="1"/>
          </p:cNvSpPr>
          <p:nvPr>
            <p:ph type="sldNum" sz="quarter" idx="12"/>
          </p:nvPr>
        </p:nvSpPr>
        <p:spPr/>
        <p:txBody>
          <a:bodyPr/>
          <a:lstStyle/>
          <a:p>
            <a:fld id="{69E57DC2-970A-4B3E-BB1C-7A09969E49DF}" type="slidenum">
              <a:rPr lang="en-US" smtClean="0"/>
              <a:t>68</a:t>
            </a:fld>
            <a:endParaRPr lang="en-US" dirty="0"/>
          </a:p>
        </p:txBody>
      </p:sp>
    </p:spTree>
    <p:extLst>
      <p:ext uri="{BB962C8B-B14F-4D97-AF65-F5344CB8AC3E}">
        <p14:creationId xmlns:p14="http://schemas.microsoft.com/office/powerpoint/2010/main" val="1664405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CA4C7C-BF63-4CBA-838E-305626219D05}"/>
              </a:ext>
            </a:extLst>
          </p:cNvPr>
          <p:cNvSpPr txBox="1"/>
          <p:nvPr/>
        </p:nvSpPr>
        <p:spPr>
          <a:xfrm>
            <a:off x="2234930" y="910829"/>
            <a:ext cx="1307794" cy="369332"/>
          </a:xfrm>
          <a:prstGeom prst="rect">
            <a:avLst/>
          </a:prstGeom>
          <a:noFill/>
        </p:spPr>
        <p:txBody>
          <a:bodyPr wrap="none" rtlCol="0">
            <a:spAutoFit/>
          </a:bodyPr>
          <a:lstStyle/>
          <a:p>
            <a:r>
              <a:rPr lang="en-US" dirty="0"/>
              <a:t>Fastest Lap</a:t>
            </a:r>
          </a:p>
        </p:txBody>
      </p:sp>
      <p:sp>
        <p:nvSpPr>
          <p:cNvPr id="8" name="TextBox 7">
            <a:extLst>
              <a:ext uri="{FF2B5EF4-FFF2-40B4-BE49-F238E27FC236}">
                <a16:creationId xmlns:a16="http://schemas.microsoft.com/office/drawing/2014/main" id="{BB5484CF-8882-4460-B962-CA4DB86AA340}"/>
              </a:ext>
            </a:extLst>
          </p:cNvPr>
          <p:cNvSpPr txBox="1"/>
          <p:nvPr/>
        </p:nvSpPr>
        <p:spPr>
          <a:xfrm>
            <a:off x="8063375" y="910829"/>
            <a:ext cx="1109278" cy="369332"/>
          </a:xfrm>
          <a:prstGeom prst="rect">
            <a:avLst/>
          </a:prstGeom>
          <a:noFill/>
        </p:spPr>
        <p:txBody>
          <a:bodyPr wrap="none" rtlCol="0">
            <a:spAutoFit/>
          </a:bodyPr>
          <a:lstStyle/>
          <a:p>
            <a:r>
              <a:rPr lang="en-US" dirty="0"/>
              <a:t>Lap chart</a:t>
            </a:r>
          </a:p>
        </p:txBody>
      </p:sp>
      <p:pic>
        <p:nvPicPr>
          <p:cNvPr id="3" name="Picture 2">
            <a:extLst>
              <a:ext uri="{FF2B5EF4-FFF2-40B4-BE49-F238E27FC236}">
                <a16:creationId xmlns:a16="http://schemas.microsoft.com/office/drawing/2014/main" id="{3AC3BBA8-FAA3-420E-A393-8340F46955E0}"/>
              </a:ext>
            </a:extLst>
          </p:cNvPr>
          <p:cNvPicPr>
            <a:picLocks noChangeAspect="1"/>
          </p:cNvPicPr>
          <p:nvPr/>
        </p:nvPicPr>
        <p:blipFill rotWithShape="1">
          <a:blip r:embed="rId2"/>
          <a:srcRect t="19617" r="69538" b="37478"/>
          <a:stretch/>
        </p:blipFill>
        <p:spPr>
          <a:xfrm>
            <a:off x="1146131" y="1552787"/>
            <a:ext cx="3713967" cy="2843408"/>
          </a:xfrm>
          <a:prstGeom prst="rect">
            <a:avLst/>
          </a:prstGeom>
        </p:spPr>
      </p:pic>
      <p:pic>
        <p:nvPicPr>
          <p:cNvPr id="9" name="Picture 8">
            <a:extLst>
              <a:ext uri="{FF2B5EF4-FFF2-40B4-BE49-F238E27FC236}">
                <a16:creationId xmlns:a16="http://schemas.microsoft.com/office/drawing/2014/main" id="{5318C411-2E88-4154-974F-E2F2E604BE9F}"/>
              </a:ext>
            </a:extLst>
          </p:cNvPr>
          <p:cNvPicPr>
            <a:picLocks noChangeAspect="1"/>
          </p:cNvPicPr>
          <p:nvPr/>
        </p:nvPicPr>
        <p:blipFill rotWithShape="1">
          <a:blip r:embed="rId3"/>
          <a:srcRect t="19448" r="28803" b="5749"/>
          <a:stretch/>
        </p:blipFill>
        <p:spPr>
          <a:xfrm>
            <a:off x="5117305" y="1552787"/>
            <a:ext cx="6841964" cy="3907487"/>
          </a:xfrm>
          <a:prstGeom prst="rect">
            <a:avLst/>
          </a:prstGeom>
        </p:spPr>
      </p:pic>
      <p:sp>
        <p:nvSpPr>
          <p:cNvPr id="2" name="Slide Number Placeholder 1">
            <a:extLst>
              <a:ext uri="{FF2B5EF4-FFF2-40B4-BE49-F238E27FC236}">
                <a16:creationId xmlns:a16="http://schemas.microsoft.com/office/drawing/2014/main" id="{10F5D45E-708B-4ACD-BA1A-9BE90FA43233}"/>
              </a:ext>
            </a:extLst>
          </p:cNvPr>
          <p:cNvSpPr>
            <a:spLocks noGrp="1"/>
          </p:cNvSpPr>
          <p:nvPr>
            <p:ph type="sldNum" sz="quarter" idx="12"/>
          </p:nvPr>
        </p:nvSpPr>
        <p:spPr/>
        <p:txBody>
          <a:bodyPr/>
          <a:lstStyle/>
          <a:p>
            <a:fld id="{69E57DC2-970A-4B3E-BB1C-7A09969E49DF}" type="slidenum">
              <a:rPr lang="en-US" smtClean="0"/>
              <a:t>69</a:t>
            </a:fld>
            <a:endParaRPr lang="en-US" dirty="0"/>
          </a:p>
        </p:txBody>
      </p:sp>
    </p:spTree>
    <p:extLst>
      <p:ext uri="{BB962C8B-B14F-4D97-AF65-F5344CB8AC3E}">
        <p14:creationId xmlns:p14="http://schemas.microsoft.com/office/powerpoint/2010/main" val="3376253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2" name="Rectangle 41">
            <a:extLst>
              <a:ext uri="{FF2B5EF4-FFF2-40B4-BE49-F238E27FC236}">
                <a16:creationId xmlns:a16="http://schemas.microsoft.com/office/drawing/2014/main" id="{CC30DECA-E52C-4D56-96B9-718590A2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nvGrpSpPr>
          <p:cNvPr id="44" name="Group 43">
            <a:extLst>
              <a:ext uri="{FF2B5EF4-FFF2-40B4-BE49-F238E27FC236}">
                <a16:creationId xmlns:a16="http://schemas.microsoft.com/office/drawing/2014/main" id="{7A046A95-1E4D-4EAE-9146-822CF94F0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E94C9933-93E1-43FF-8BC2-8F0B7794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6" name="Freeform 6">
              <a:extLst>
                <a:ext uri="{FF2B5EF4-FFF2-40B4-BE49-F238E27FC236}">
                  <a16:creationId xmlns:a16="http://schemas.microsoft.com/office/drawing/2014/main" id="{B3AA8CBD-7A2E-4084-A09F-484D16658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0F2448F-2224-4849-953F-6B361C05D5DE}"/>
              </a:ext>
            </a:extLst>
          </p:cNvPr>
          <p:cNvSpPr>
            <a:spLocks noGrp="1"/>
          </p:cNvSpPr>
          <p:nvPr>
            <p:ph type="title"/>
          </p:nvPr>
        </p:nvSpPr>
        <p:spPr>
          <a:xfrm>
            <a:off x="1562669" y="1480930"/>
            <a:ext cx="8447964" cy="3254321"/>
          </a:xfrm>
        </p:spPr>
        <p:txBody>
          <a:bodyPr vert="horz" lIns="91440" tIns="45720" rIns="91440" bIns="45720" rtlCol="0" anchor="b">
            <a:normAutofit fontScale="90000"/>
          </a:bodyPr>
          <a:lstStyle/>
          <a:p>
            <a:r>
              <a:rPr lang="en-US" sz="6600" cap="all" dirty="0"/>
              <a:t>Model 1:</a:t>
            </a:r>
            <a:br>
              <a:rPr lang="en-US" sz="6600" cap="all" dirty="0"/>
            </a:br>
            <a:r>
              <a:rPr lang="en-US" sz="6600" cap="all" dirty="0"/>
              <a:t>predict final position gain or loss</a:t>
            </a:r>
          </a:p>
        </p:txBody>
      </p:sp>
      <p:pic>
        <p:nvPicPr>
          <p:cNvPr id="10" name="Picture 9" descr="Race cars on a track&#10;&#10;Description automatically generated with medium confidence">
            <a:extLst>
              <a:ext uri="{FF2B5EF4-FFF2-40B4-BE49-F238E27FC236}">
                <a16:creationId xmlns:a16="http://schemas.microsoft.com/office/drawing/2014/main" id="{A52CD4C4-8AA8-4486-9EB2-BDEC99381D6A}"/>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43B3132-F79F-4AC3-9059-AD05023D4FBC}"/>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619950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6F1B8-B213-4F0F-8028-790A8E78426F}"/>
              </a:ext>
            </a:extLst>
          </p:cNvPr>
          <p:cNvPicPr>
            <a:picLocks noChangeAspect="1"/>
          </p:cNvPicPr>
          <p:nvPr/>
        </p:nvPicPr>
        <p:blipFill rotWithShape="1">
          <a:blip r:embed="rId2"/>
          <a:srcRect t="19889" r="29286" b="5776"/>
          <a:stretch/>
        </p:blipFill>
        <p:spPr>
          <a:xfrm>
            <a:off x="836852" y="1841052"/>
            <a:ext cx="5888434" cy="3390311"/>
          </a:xfrm>
          <a:prstGeom prst="rect">
            <a:avLst/>
          </a:prstGeom>
        </p:spPr>
      </p:pic>
      <p:sp>
        <p:nvSpPr>
          <p:cNvPr id="7" name="TextBox 6">
            <a:extLst>
              <a:ext uri="{FF2B5EF4-FFF2-40B4-BE49-F238E27FC236}">
                <a16:creationId xmlns:a16="http://schemas.microsoft.com/office/drawing/2014/main" id="{40BCEAE9-E44C-41E6-9737-85254C4E72AF}"/>
              </a:ext>
            </a:extLst>
          </p:cNvPr>
          <p:cNvSpPr txBox="1"/>
          <p:nvPr/>
        </p:nvSpPr>
        <p:spPr>
          <a:xfrm>
            <a:off x="3190202" y="1372014"/>
            <a:ext cx="1181734" cy="369332"/>
          </a:xfrm>
          <a:prstGeom prst="rect">
            <a:avLst/>
          </a:prstGeom>
          <a:noFill/>
        </p:spPr>
        <p:txBody>
          <a:bodyPr wrap="none" rtlCol="0">
            <a:spAutoFit/>
          </a:bodyPr>
          <a:lstStyle/>
          <a:p>
            <a:r>
              <a:rPr lang="en-US" dirty="0"/>
              <a:t>Lap Times</a:t>
            </a:r>
          </a:p>
        </p:txBody>
      </p:sp>
      <p:pic>
        <p:nvPicPr>
          <p:cNvPr id="8" name="Picture 7">
            <a:extLst>
              <a:ext uri="{FF2B5EF4-FFF2-40B4-BE49-F238E27FC236}">
                <a16:creationId xmlns:a16="http://schemas.microsoft.com/office/drawing/2014/main" id="{F2722D21-6AAC-46EA-9338-37AA2E6DE528}"/>
              </a:ext>
            </a:extLst>
          </p:cNvPr>
          <p:cNvPicPr>
            <a:picLocks noChangeAspect="1"/>
          </p:cNvPicPr>
          <p:nvPr/>
        </p:nvPicPr>
        <p:blipFill rotWithShape="1">
          <a:blip r:embed="rId3"/>
          <a:srcRect t="20052" r="67833" b="33797"/>
          <a:stretch/>
        </p:blipFill>
        <p:spPr>
          <a:xfrm>
            <a:off x="7518400" y="1841052"/>
            <a:ext cx="3921760" cy="3081867"/>
          </a:xfrm>
          <a:prstGeom prst="rect">
            <a:avLst/>
          </a:prstGeom>
        </p:spPr>
      </p:pic>
      <p:sp>
        <p:nvSpPr>
          <p:cNvPr id="10" name="TextBox 9">
            <a:extLst>
              <a:ext uri="{FF2B5EF4-FFF2-40B4-BE49-F238E27FC236}">
                <a16:creationId xmlns:a16="http://schemas.microsoft.com/office/drawing/2014/main" id="{5D5AA9F1-EE64-434F-9685-7FB885B8B2F4}"/>
              </a:ext>
            </a:extLst>
          </p:cNvPr>
          <p:cNvSpPr txBox="1"/>
          <p:nvPr/>
        </p:nvSpPr>
        <p:spPr>
          <a:xfrm>
            <a:off x="9010369" y="1372014"/>
            <a:ext cx="937821" cy="369332"/>
          </a:xfrm>
          <a:prstGeom prst="rect">
            <a:avLst/>
          </a:prstGeom>
          <a:noFill/>
        </p:spPr>
        <p:txBody>
          <a:bodyPr wrap="none" rtlCol="0">
            <a:spAutoFit/>
          </a:bodyPr>
          <a:lstStyle/>
          <a:p>
            <a:r>
              <a:rPr lang="en-US" dirty="0"/>
              <a:t>Pit Stop</a:t>
            </a:r>
          </a:p>
        </p:txBody>
      </p:sp>
      <p:sp>
        <p:nvSpPr>
          <p:cNvPr id="2" name="Slide Number Placeholder 1">
            <a:extLst>
              <a:ext uri="{FF2B5EF4-FFF2-40B4-BE49-F238E27FC236}">
                <a16:creationId xmlns:a16="http://schemas.microsoft.com/office/drawing/2014/main" id="{41A0426E-D1CC-4A9F-BFBA-432A944BDD3E}"/>
              </a:ext>
            </a:extLst>
          </p:cNvPr>
          <p:cNvSpPr>
            <a:spLocks noGrp="1"/>
          </p:cNvSpPr>
          <p:nvPr>
            <p:ph type="sldNum" sz="quarter" idx="12"/>
          </p:nvPr>
        </p:nvSpPr>
        <p:spPr/>
        <p:txBody>
          <a:bodyPr/>
          <a:lstStyle/>
          <a:p>
            <a:fld id="{69E57DC2-970A-4B3E-BB1C-7A09969E49DF}" type="slidenum">
              <a:rPr lang="en-US" smtClean="0"/>
              <a:t>70</a:t>
            </a:fld>
            <a:endParaRPr lang="en-US" dirty="0"/>
          </a:p>
        </p:txBody>
      </p:sp>
    </p:spTree>
    <p:extLst>
      <p:ext uri="{BB962C8B-B14F-4D97-AF65-F5344CB8AC3E}">
        <p14:creationId xmlns:p14="http://schemas.microsoft.com/office/powerpoint/2010/main" val="2007271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BCEAE9-E44C-41E6-9737-85254C4E72AF}"/>
              </a:ext>
            </a:extLst>
          </p:cNvPr>
          <p:cNvSpPr txBox="1"/>
          <p:nvPr/>
        </p:nvSpPr>
        <p:spPr>
          <a:xfrm>
            <a:off x="1470813" y="2034106"/>
            <a:ext cx="1700594" cy="369332"/>
          </a:xfrm>
          <a:prstGeom prst="rect">
            <a:avLst/>
          </a:prstGeom>
          <a:noFill/>
        </p:spPr>
        <p:txBody>
          <a:bodyPr wrap="none" rtlCol="0">
            <a:spAutoFit/>
          </a:bodyPr>
          <a:lstStyle/>
          <a:p>
            <a:r>
              <a:rPr lang="en-US" dirty="0"/>
              <a:t>Total Lap Times</a:t>
            </a:r>
          </a:p>
        </p:txBody>
      </p:sp>
      <p:sp>
        <p:nvSpPr>
          <p:cNvPr id="10" name="TextBox 9">
            <a:extLst>
              <a:ext uri="{FF2B5EF4-FFF2-40B4-BE49-F238E27FC236}">
                <a16:creationId xmlns:a16="http://schemas.microsoft.com/office/drawing/2014/main" id="{5D5AA9F1-EE64-434F-9685-7FB885B8B2F4}"/>
              </a:ext>
            </a:extLst>
          </p:cNvPr>
          <p:cNvSpPr txBox="1"/>
          <p:nvPr/>
        </p:nvSpPr>
        <p:spPr>
          <a:xfrm>
            <a:off x="1763104" y="4758344"/>
            <a:ext cx="1116011" cy="369332"/>
          </a:xfrm>
          <a:prstGeom prst="rect">
            <a:avLst/>
          </a:prstGeom>
          <a:noFill/>
        </p:spPr>
        <p:txBody>
          <a:bodyPr wrap="none" rtlCol="0">
            <a:spAutoFit/>
          </a:bodyPr>
          <a:lstStyle/>
          <a:p>
            <a:r>
              <a:rPr lang="en-US" dirty="0"/>
              <a:t>Lap Delta</a:t>
            </a:r>
          </a:p>
        </p:txBody>
      </p:sp>
      <p:pic>
        <p:nvPicPr>
          <p:cNvPr id="3" name="Picture 2">
            <a:extLst>
              <a:ext uri="{FF2B5EF4-FFF2-40B4-BE49-F238E27FC236}">
                <a16:creationId xmlns:a16="http://schemas.microsoft.com/office/drawing/2014/main" id="{B21F5016-CC50-4058-AA1D-E0839D10C94B}"/>
              </a:ext>
            </a:extLst>
          </p:cNvPr>
          <p:cNvPicPr>
            <a:picLocks noChangeAspect="1"/>
          </p:cNvPicPr>
          <p:nvPr/>
        </p:nvPicPr>
        <p:blipFill rotWithShape="1">
          <a:blip r:embed="rId2"/>
          <a:srcRect t="19900" r="12311" b="6197"/>
          <a:stretch/>
        </p:blipFill>
        <p:spPr>
          <a:xfrm>
            <a:off x="3582137" y="514253"/>
            <a:ext cx="5633710" cy="2580880"/>
          </a:xfrm>
          <a:prstGeom prst="rect">
            <a:avLst/>
          </a:prstGeom>
        </p:spPr>
      </p:pic>
      <p:pic>
        <p:nvPicPr>
          <p:cNvPr id="6" name="Picture 5">
            <a:extLst>
              <a:ext uri="{FF2B5EF4-FFF2-40B4-BE49-F238E27FC236}">
                <a16:creationId xmlns:a16="http://schemas.microsoft.com/office/drawing/2014/main" id="{C01C722E-F8CA-4C20-B204-96E8D2C1CC4F}"/>
              </a:ext>
            </a:extLst>
          </p:cNvPr>
          <p:cNvPicPr>
            <a:picLocks noChangeAspect="1"/>
          </p:cNvPicPr>
          <p:nvPr/>
        </p:nvPicPr>
        <p:blipFill rotWithShape="1">
          <a:blip r:embed="rId3"/>
          <a:srcRect t="18961" r="28857" b="5946"/>
          <a:stretch/>
        </p:blipFill>
        <p:spPr>
          <a:xfrm>
            <a:off x="3582136" y="3416667"/>
            <a:ext cx="5633710" cy="3232327"/>
          </a:xfrm>
          <a:prstGeom prst="rect">
            <a:avLst/>
          </a:prstGeom>
        </p:spPr>
      </p:pic>
      <p:sp>
        <p:nvSpPr>
          <p:cNvPr id="2" name="Slide Number Placeholder 1">
            <a:extLst>
              <a:ext uri="{FF2B5EF4-FFF2-40B4-BE49-F238E27FC236}">
                <a16:creationId xmlns:a16="http://schemas.microsoft.com/office/drawing/2014/main" id="{D9A088CD-E0C4-4A31-B553-22ED03492DF9}"/>
              </a:ext>
            </a:extLst>
          </p:cNvPr>
          <p:cNvSpPr>
            <a:spLocks noGrp="1"/>
          </p:cNvSpPr>
          <p:nvPr>
            <p:ph type="sldNum" sz="quarter" idx="12"/>
          </p:nvPr>
        </p:nvSpPr>
        <p:spPr/>
        <p:txBody>
          <a:bodyPr/>
          <a:lstStyle/>
          <a:p>
            <a:fld id="{69E57DC2-970A-4B3E-BB1C-7A09969E49DF}" type="slidenum">
              <a:rPr lang="en-US" smtClean="0"/>
              <a:t>71</a:t>
            </a:fld>
            <a:endParaRPr lang="en-US" dirty="0"/>
          </a:p>
        </p:txBody>
      </p:sp>
    </p:spTree>
    <p:extLst>
      <p:ext uri="{BB962C8B-B14F-4D97-AF65-F5344CB8AC3E}">
        <p14:creationId xmlns:p14="http://schemas.microsoft.com/office/powerpoint/2010/main" val="3791595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BCEAE9-E44C-41E6-9737-85254C4E72AF}"/>
              </a:ext>
            </a:extLst>
          </p:cNvPr>
          <p:cNvSpPr txBox="1"/>
          <p:nvPr/>
        </p:nvSpPr>
        <p:spPr>
          <a:xfrm>
            <a:off x="3601681" y="1372014"/>
            <a:ext cx="1579022" cy="369332"/>
          </a:xfrm>
          <a:prstGeom prst="rect">
            <a:avLst/>
          </a:prstGeom>
          <a:noFill/>
        </p:spPr>
        <p:txBody>
          <a:bodyPr wrap="none" rtlCol="0">
            <a:spAutoFit/>
          </a:bodyPr>
          <a:lstStyle/>
          <a:p>
            <a:r>
              <a:rPr lang="en-US" dirty="0"/>
              <a:t>Laps undercut</a:t>
            </a:r>
          </a:p>
        </p:txBody>
      </p:sp>
      <p:sp>
        <p:nvSpPr>
          <p:cNvPr id="10" name="TextBox 9">
            <a:extLst>
              <a:ext uri="{FF2B5EF4-FFF2-40B4-BE49-F238E27FC236}">
                <a16:creationId xmlns:a16="http://schemas.microsoft.com/office/drawing/2014/main" id="{5D5AA9F1-EE64-434F-9685-7FB885B8B2F4}"/>
              </a:ext>
            </a:extLst>
          </p:cNvPr>
          <p:cNvSpPr txBox="1"/>
          <p:nvPr/>
        </p:nvSpPr>
        <p:spPr>
          <a:xfrm>
            <a:off x="9511115" y="1372014"/>
            <a:ext cx="1001493" cy="369332"/>
          </a:xfrm>
          <a:prstGeom prst="rect">
            <a:avLst/>
          </a:prstGeom>
          <a:noFill/>
        </p:spPr>
        <p:txBody>
          <a:bodyPr wrap="none" rtlCol="0">
            <a:spAutoFit/>
          </a:bodyPr>
          <a:lstStyle/>
          <a:p>
            <a:r>
              <a:rPr lang="en-US" dirty="0"/>
              <a:t>Weather</a:t>
            </a:r>
          </a:p>
        </p:txBody>
      </p:sp>
      <p:pic>
        <p:nvPicPr>
          <p:cNvPr id="3" name="Picture 2">
            <a:extLst>
              <a:ext uri="{FF2B5EF4-FFF2-40B4-BE49-F238E27FC236}">
                <a16:creationId xmlns:a16="http://schemas.microsoft.com/office/drawing/2014/main" id="{5A44A7BA-0A67-48BE-9C38-74B6862937A6}"/>
              </a:ext>
            </a:extLst>
          </p:cNvPr>
          <p:cNvPicPr>
            <a:picLocks noChangeAspect="1"/>
          </p:cNvPicPr>
          <p:nvPr/>
        </p:nvPicPr>
        <p:blipFill rotWithShape="1">
          <a:blip r:embed="rId2"/>
          <a:srcRect t="18961" r="43857" b="38370"/>
          <a:stretch/>
        </p:blipFill>
        <p:spPr>
          <a:xfrm>
            <a:off x="968724" y="1968137"/>
            <a:ext cx="6844937" cy="2827695"/>
          </a:xfrm>
          <a:prstGeom prst="rect">
            <a:avLst/>
          </a:prstGeom>
        </p:spPr>
      </p:pic>
      <p:pic>
        <p:nvPicPr>
          <p:cNvPr id="6" name="Picture 5">
            <a:extLst>
              <a:ext uri="{FF2B5EF4-FFF2-40B4-BE49-F238E27FC236}">
                <a16:creationId xmlns:a16="http://schemas.microsoft.com/office/drawing/2014/main" id="{6BC9FEF2-9F8B-4AA4-96E0-209DF141E82F}"/>
              </a:ext>
            </a:extLst>
          </p:cNvPr>
          <p:cNvPicPr>
            <a:picLocks noChangeAspect="1"/>
          </p:cNvPicPr>
          <p:nvPr/>
        </p:nvPicPr>
        <p:blipFill rotWithShape="1">
          <a:blip r:embed="rId3"/>
          <a:srcRect t="18961" r="90518" b="68233"/>
          <a:stretch/>
        </p:blipFill>
        <p:spPr>
          <a:xfrm>
            <a:off x="8544286" y="1968137"/>
            <a:ext cx="2935152" cy="2154713"/>
          </a:xfrm>
          <a:prstGeom prst="rect">
            <a:avLst/>
          </a:prstGeom>
        </p:spPr>
      </p:pic>
      <p:pic>
        <p:nvPicPr>
          <p:cNvPr id="11" name="Picture 10">
            <a:extLst>
              <a:ext uri="{FF2B5EF4-FFF2-40B4-BE49-F238E27FC236}">
                <a16:creationId xmlns:a16="http://schemas.microsoft.com/office/drawing/2014/main" id="{E8EF2A13-7D24-435F-9138-3E7818EC6B61}"/>
              </a:ext>
            </a:extLst>
          </p:cNvPr>
          <p:cNvPicPr>
            <a:picLocks noChangeAspect="1"/>
          </p:cNvPicPr>
          <p:nvPr/>
        </p:nvPicPr>
        <p:blipFill rotWithShape="1">
          <a:blip r:embed="rId4"/>
          <a:srcRect t="18962" r="91214" b="75465"/>
          <a:stretch/>
        </p:blipFill>
        <p:spPr>
          <a:xfrm>
            <a:off x="8708503" y="5120516"/>
            <a:ext cx="2606715" cy="898793"/>
          </a:xfrm>
          <a:prstGeom prst="rect">
            <a:avLst/>
          </a:prstGeom>
        </p:spPr>
      </p:pic>
      <p:sp>
        <p:nvSpPr>
          <p:cNvPr id="12" name="TextBox 11">
            <a:extLst>
              <a:ext uri="{FF2B5EF4-FFF2-40B4-BE49-F238E27FC236}">
                <a16:creationId xmlns:a16="http://schemas.microsoft.com/office/drawing/2014/main" id="{A1C88D91-2D53-42FC-9264-DCD1C0E0736D}"/>
              </a:ext>
            </a:extLst>
          </p:cNvPr>
          <p:cNvSpPr txBox="1"/>
          <p:nvPr/>
        </p:nvSpPr>
        <p:spPr>
          <a:xfrm>
            <a:off x="9511115" y="4437017"/>
            <a:ext cx="925253" cy="369332"/>
          </a:xfrm>
          <a:prstGeom prst="rect">
            <a:avLst/>
          </a:prstGeom>
          <a:noFill/>
        </p:spPr>
        <p:txBody>
          <a:bodyPr wrap="none" rtlCol="0">
            <a:spAutoFit/>
          </a:bodyPr>
          <a:lstStyle/>
          <a:p>
            <a:r>
              <a:rPr lang="en-US" dirty="0"/>
              <a:t>Altitude</a:t>
            </a:r>
          </a:p>
        </p:txBody>
      </p:sp>
      <p:sp>
        <p:nvSpPr>
          <p:cNvPr id="2" name="Slide Number Placeholder 1">
            <a:extLst>
              <a:ext uri="{FF2B5EF4-FFF2-40B4-BE49-F238E27FC236}">
                <a16:creationId xmlns:a16="http://schemas.microsoft.com/office/drawing/2014/main" id="{110FADA2-8462-4C65-8992-38197DADF139}"/>
              </a:ext>
            </a:extLst>
          </p:cNvPr>
          <p:cNvSpPr>
            <a:spLocks noGrp="1"/>
          </p:cNvSpPr>
          <p:nvPr>
            <p:ph type="sldNum" sz="quarter" idx="12"/>
          </p:nvPr>
        </p:nvSpPr>
        <p:spPr/>
        <p:txBody>
          <a:bodyPr/>
          <a:lstStyle/>
          <a:p>
            <a:fld id="{69E57DC2-970A-4B3E-BB1C-7A09969E49DF}" type="slidenum">
              <a:rPr lang="en-US" smtClean="0"/>
              <a:t>72</a:t>
            </a:fld>
            <a:endParaRPr lang="en-US" dirty="0"/>
          </a:p>
        </p:txBody>
      </p:sp>
    </p:spTree>
    <p:extLst>
      <p:ext uri="{BB962C8B-B14F-4D97-AF65-F5344CB8AC3E}">
        <p14:creationId xmlns:p14="http://schemas.microsoft.com/office/powerpoint/2010/main" val="2166522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BCEAE9-E44C-41E6-9737-85254C4E72AF}"/>
              </a:ext>
            </a:extLst>
          </p:cNvPr>
          <p:cNvSpPr txBox="1"/>
          <p:nvPr/>
        </p:nvSpPr>
        <p:spPr>
          <a:xfrm>
            <a:off x="4468790" y="945271"/>
            <a:ext cx="3254417" cy="369332"/>
          </a:xfrm>
          <a:prstGeom prst="rect">
            <a:avLst/>
          </a:prstGeom>
          <a:noFill/>
        </p:spPr>
        <p:txBody>
          <a:bodyPr wrap="none" rtlCol="0">
            <a:spAutoFit/>
          </a:bodyPr>
          <a:lstStyle/>
          <a:p>
            <a:r>
              <a:rPr lang="en-US" dirty="0"/>
              <a:t>Final standing (combined table)</a:t>
            </a:r>
          </a:p>
        </p:txBody>
      </p:sp>
      <p:pic>
        <p:nvPicPr>
          <p:cNvPr id="4" name="Picture 3">
            <a:extLst>
              <a:ext uri="{FF2B5EF4-FFF2-40B4-BE49-F238E27FC236}">
                <a16:creationId xmlns:a16="http://schemas.microsoft.com/office/drawing/2014/main" id="{A52DDDCD-4F82-42D7-A183-3A1DAFA36F65}"/>
              </a:ext>
            </a:extLst>
          </p:cNvPr>
          <p:cNvPicPr>
            <a:picLocks noChangeAspect="1"/>
          </p:cNvPicPr>
          <p:nvPr/>
        </p:nvPicPr>
        <p:blipFill rotWithShape="1">
          <a:blip r:embed="rId2"/>
          <a:srcRect t="18857" r="45732" b="37976"/>
          <a:stretch/>
        </p:blipFill>
        <p:spPr>
          <a:xfrm>
            <a:off x="1262146" y="1547947"/>
            <a:ext cx="9667707" cy="4180116"/>
          </a:xfrm>
          <a:prstGeom prst="rect">
            <a:avLst/>
          </a:prstGeom>
        </p:spPr>
      </p:pic>
      <p:sp>
        <p:nvSpPr>
          <p:cNvPr id="2" name="Slide Number Placeholder 1">
            <a:extLst>
              <a:ext uri="{FF2B5EF4-FFF2-40B4-BE49-F238E27FC236}">
                <a16:creationId xmlns:a16="http://schemas.microsoft.com/office/drawing/2014/main" id="{1FA4F546-3EED-4B8B-82F9-69261593A784}"/>
              </a:ext>
            </a:extLst>
          </p:cNvPr>
          <p:cNvSpPr>
            <a:spLocks noGrp="1"/>
          </p:cNvSpPr>
          <p:nvPr>
            <p:ph type="sldNum" sz="quarter" idx="12"/>
          </p:nvPr>
        </p:nvSpPr>
        <p:spPr/>
        <p:txBody>
          <a:bodyPr/>
          <a:lstStyle/>
          <a:p>
            <a:fld id="{69E57DC2-970A-4B3E-BB1C-7A09969E49DF}" type="slidenum">
              <a:rPr lang="en-US" smtClean="0"/>
              <a:t>73</a:t>
            </a:fld>
            <a:endParaRPr lang="en-US" dirty="0"/>
          </a:p>
        </p:txBody>
      </p:sp>
    </p:spTree>
    <p:extLst>
      <p:ext uri="{BB962C8B-B14F-4D97-AF65-F5344CB8AC3E}">
        <p14:creationId xmlns:p14="http://schemas.microsoft.com/office/powerpoint/2010/main" val="2074589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BCEAE9-E44C-41E6-9737-85254C4E72AF}"/>
              </a:ext>
            </a:extLst>
          </p:cNvPr>
          <p:cNvSpPr txBox="1"/>
          <p:nvPr/>
        </p:nvSpPr>
        <p:spPr>
          <a:xfrm>
            <a:off x="5077387" y="976586"/>
            <a:ext cx="2037224" cy="369332"/>
          </a:xfrm>
          <a:prstGeom prst="rect">
            <a:avLst/>
          </a:prstGeom>
          <a:noFill/>
        </p:spPr>
        <p:txBody>
          <a:bodyPr wrap="none" rtlCol="0">
            <a:spAutoFit/>
          </a:bodyPr>
          <a:lstStyle/>
          <a:p>
            <a:r>
              <a:rPr lang="en-US" dirty="0"/>
              <a:t>Safety car scenario</a:t>
            </a:r>
          </a:p>
        </p:txBody>
      </p:sp>
      <p:sp>
        <p:nvSpPr>
          <p:cNvPr id="2" name="Slide Number Placeholder 1">
            <a:extLst>
              <a:ext uri="{FF2B5EF4-FFF2-40B4-BE49-F238E27FC236}">
                <a16:creationId xmlns:a16="http://schemas.microsoft.com/office/drawing/2014/main" id="{1FA4F546-3EED-4B8B-82F9-69261593A784}"/>
              </a:ext>
            </a:extLst>
          </p:cNvPr>
          <p:cNvSpPr>
            <a:spLocks noGrp="1"/>
          </p:cNvSpPr>
          <p:nvPr>
            <p:ph type="sldNum" sz="quarter" idx="12"/>
          </p:nvPr>
        </p:nvSpPr>
        <p:spPr/>
        <p:txBody>
          <a:bodyPr/>
          <a:lstStyle/>
          <a:p>
            <a:fld id="{69E57DC2-970A-4B3E-BB1C-7A09969E49DF}" type="slidenum">
              <a:rPr lang="en-US" smtClean="0"/>
              <a:t>74</a:t>
            </a:fld>
            <a:endParaRPr lang="en-US" dirty="0"/>
          </a:p>
        </p:txBody>
      </p:sp>
      <p:pic>
        <p:nvPicPr>
          <p:cNvPr id="8" name="Picture 7">
            <a:extLst>
              <a:ext uri="{FF2B5EF4-FFF2-40B4-BE49-F238E27FC236}">
                <a16:creationId xmlns:a16="http://schemas.microsoft.com/office/drawing/2014/main" id="{DEAD39ED-71D2-48AD-94F7-1D3703163474}"/>
              </a:ext>
            </a:extLst>
          </p:cNvPr>
          <p:cNvPicPr>
            <a:picLocks noChangeAspect="1"/>
          </p:cNvPicPr>
          <p:nvPr/>
        </p:nvPicPr>
        <p:blipFill rotWithShape="1">
          <a:blip r:embed="rId2"/>
          <a:srcRect l="1232" t="16037" r="27826" b="55481"/>
          <a:stretch/>
        </p:blipFill>
        <p:spPr>
          <a:xfrm>
            <a:off x="1060106" y="2204581"/>
            <a:ext cx="10071786" cy="2217108"/>
          </a:xfrm>
          <a:prstGeom prst="rect">
            <a:avLst/>
          </a:prstGeom>
        </p:spPr>
      </p:pic>
    </p:spTree>
    <p:extLst>
      <p:ext uri="{BB962C8B-B14F-4D97-AF65-F5344CB8AC3E}">
        <p14:creationId xmlns:p14="http://schemas.microsoft.com/office/powerpoint/2010/main" val="2730114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BCEAE9-E44C-41E6-9737-85254C4E72AF}"/>
              </a:ext>
            </a:extLst>
          </p:cNvPr>
          <p:cNvSpPr txBox="1"/>
          <p:nvPr/>
        </p:nvSpPr>
        <p:spPr>
          <a:xfrm>
            <a:off x="3299018" y="232689"/>
            <a:ext cx="1588320" cy="369332"/>
          </a:xfrm>
          <a:prstGeom prst="rect">
            <a:avLst/>
          </a:prstGeom>
          <a:noFill/>
        </p:spPr>
        <p:txBody>
          <a:bodyPr wrap="none" rtlCol="0">
            <a:spAutoFit/>
          </a:bodyPr>
          <a:lstStyle/>
          <a:p>
            <a:r>
              <a:rPr lang="en-US" dirty="0"/>
              <a:t>All 2019 races</a:t>
            </a:r>
          </a:p>
        </p:txBody>
      </p:sp>
      <p:pic>
        <p:nvPicPr>
          <p:cNvPr id="11" name="Picture 10">
            <a:extLst>
              <a:ext uri="{FF2B5EF4-FFF2-40B4-BE49-F238E27FC236}">
                <a16:creationId xmlns:a16="http://schemas.microsoft.com/office/drawing/2014/main" id="{414EFA1A-3E19-4E22-9D18-F06946625BD8}"/>
              </a:ext>
            </a:extLst>
          </p:cNvPr>
          <p:cNvPicPr>
            <a:picLocks noChangeAspect="1"/>
          </p:cNvPicPr>
          <p:nvPr/>
        </p:nvPicPr>
        <p:blipFill rotWithShape="1">
          <a:blip r:embed="rId2"/>
          <a:srcRect l="13265" t="14086" r="53826" b="34576"/>
          <a:stretch/>
        </p:blipFill>
        <p:spPr>
          <a:xfrm>
            <a:off x="2426283" y="692536"/>
            <a:ext cx="3336427" cy="2819308"/>
          </a:xfrm>
          <a:prstGeom prst="rect">
            <a:avLst/>
          </a:prstGeom>
        </p:spPr>
      </p:pic>
      <p:pic>
        <p:nvPicPr>
          <p:cNvPr id="3" name="Picture 2">
            <a:extLst>
              <a:ext uri="{FF2B5EF4-FFF2-40B4-BE49-F238E27FC236}">
                <a16:creationId xmlns:a16="http://schemas.microsoft.com/office/drawing/2014/main" id="{E13E7845-079D-4A3A-AA00-9B92BC2ACF16}"/>
              </a:ext>
            </a:extLst>
          </p:cNvPr>
          <p:cNvPicPr>
            <a:picLocks noChangeAspect="1"/>
          </p:cNvPicPr>
          <p:nvPr/>
        </p:nvPicPr>
        <p:blipFill rotWithShape="1">
          <a:blip r:embed="rId3"/>
          <a:srcRect l="14036" t="6869" r="50607" b="36532"/>
          <a:stretch/>
        </p:blipFill>
        <p:spPr>
          <a:xfrm>
            <a:off x="6540557" y="692536"/>
            <a:ext cx="3465635" cy="2819308"/>
          </a:xfrm>
          <a:prstGeom prst="rect">
            <a:avLst/>
          </a:prstGeom>
        </p:spPr>
      </p:pic>
      <p:sp>
        <p:nvSpPr>
          <p:cNvPr id="6" name="TextBox 5">
            <a:extLst>
              <a:ext uri="{FF2B5EF4-FFF2-40B4-BE49-F238E27FC236}">
                <a16:creationId xmlns:a16="http://schemas.microsoft.com/office/drawing/2014/main" id="{E2E06C20-1BF1-4F97-BBDE-4A3346651D40}"/>
              </a:ext>
            </a:extLst>
          </p:cNvPr>
          <p:cNvSpPr txBox="1"/>
          <p:nvPr/>
        </p:nvSpPr>
        <p:spPr>
          <a:xfrm>
            <a:off x="7475668" y="232689"/>
            <a:ext cx="1588320" cy="369332"/>
          </a:xfrm>
          <a:prstGeom prst="rect">
            <a:avLst/>
          </a:prstGeom>
          <a:noFill/>
        </p:spPr>
        <p:txBody>
          <a:bodyPr wrap="none" rtlCol="0">
            <a:spAutoFit/>
          </a:bodyPr>
          <a:lstStyle/>
          <a:p>
            <a:r>
              <a:rPr lang="en-US" dirty="0"/>
              <a:t>All 2018 races</a:t>
            </a:r>
          </a:p>
        </p:txBody>
      </p:sp>
      <p:sp>
        <p:nvSpPr>
          <p:cNvPr id="2" name="Slide Number Placeholder 1">
            <a:extLst>
              <a:ext uri="{FF2B5EF4-FFF2-40B4-BE49-F238E27FC236}">
                <a16:creationId xmlns:a16="http://schemas.microsoft.com/office/drawing/2014/main" id="{3D42C87A-2F84-49A8-89E4-78038137F773}"/>
              </a:ext>
            </a:extLst>
          </p:cNvPr>
          <p:cNvSpPr>
            <a:spLocks noGrp="1"/>
          </p:cNvSpPr>
          <p:nvPr>
            <p:ph type="sldNum" sz="quarter" idx="12"/>
          </p:nvPr>
        </p:nvSpPr>
        <p:spPr/>
        <p:txBody>
          <a:bodyPr/>
          <a:lstStyle/>
          <a:p>
            <a:fld id="{69E57DC2-970A-4B3E-BB1C-7A09969E49DF}" type="slidenum">
              <a:rPr lang="en-US" smtClean="0"/>
              <a:t>75</a:t>
            </a:fld>
            <a:endParaRPr lang="en-US" dirty="0"/>
          </a:p>
        </p:txBody>
      </p:sp>
      <p:pic>
        <p:nvPicPr>
          <p:cNvPr id="5" name="Picture 4">
            <a:extLst>
              <a:ext uri="{FF2B5EF4-FFF2-40B4-BE49-F238E27FC236}">
                <a16:creationId xmlns:a16="http://schemas.microsoft.com/office/drawing/2014/main" id="{AB792B97-60AE-4A40-85C3-939C2D3464B8}"/>
              </a:ext>
            </a:extLst>
          </p:cNvPr>
          <p:cNvPicPr>
            <a:picLocks noChangeAspect="1"/>
          </p:cNvPicPr>
          <p:nvPr/>
        </p:nvPicPr>
        <p:blipFill rotWithShape="1">
          <a:blip r:embed="rId4"/>
          <a:srcRect l="17107" t="8498" r="40976" b="23533"/>
          <a:stretch/>
        </p:blipFill>
        <p:spPr>
          <a:xfrm>
            <a:off x="2424964" y="3993912"/>
            <a:ext cx="3336427" cy="2661781"/>
          </a:xfrm>
          <a:prstGeom prst="rect">
            <a:avLst/>
          </a:prstGeom>
        </p:spPr>
      </p:pic>
      <p:sp>
        <p:nvSpPr>
          <p:cNvPr id="9" name="TextBox 8">
            <a:extLst>
              <a:ext uri="{FF2B5EF4-FFF2-40B4-BE49-F238E27FC236}">
                <a16:creationId xmlns:a16="http://schemas.microsoft.com/office/drawing/2014/main" id="{ACEB4053-976D-43DC-9D18-8B6CC8699AAC}"/>
              </a:ext>
            </a:extLst>
          </p:cNvPr>
          <p:cNvSpPr txBox="1"/>
          <p:nvPr/>
        </p:nvSpPr>
        <p:spPr>
          <a:xfrm>
            <a:off x="3299018" y="3568212"/>
            <a:ext cx="1575431" cy="369332"/>
          </a:xfrm>
          <a:prstGeom prst="rect">
            <a:avLst/>
          </a:prstGeom>
          <a:noFill/>
        </p:spPr>
        <p:txBody>
          <a:bodyPr wrap="none" rtlCol="0">
            <a:spAutoFit/>
          </a:bodyPr>
          <a:lstStyle/>
          <a:p>
            <a:r>
              <a:rPr lang="en-US" dirty="0"/>
              <a:t>All 2017 races</a:t>
            </a:r>
          </a:p>
        </p:txBody>
      </p:sp>
      <p:pic>
        <p:nvPicPr>
          <p:cNvPr id="10" name="Picture 9">
            <a:extLst>
              <a:ext uri="{FF2B5EF4-FFF2-40B4-BE49-F238E27FC236}">
                <a16:creationId xmlns:a16="http://schemas.microsoft.com/office/drawing/2014/main" id="{59497F0C-6ADA-48D0-8039-BCC5B207F8BB}"/>
              </a:ext>
            </a:extLst>
          </p:cNvPr>
          <p:cNvPicPr>
            <a:picLocks noChangeAspect="1"/>
          </p:cNvPicPr>
          <p:nvPr/>
        </p:nvPicPr>
        <p:blipFill rotWithShape="1">
          <a:blip r:embed="rId5"/>
          <a:srcRect l="17518" t="8184" r="42003" b="44816"/>
          <a:stretch/>
        </p:blipFill>
        <p:spPr>
          <a:xfrm>
            <a:off x="6537010" y="3992727"/>
            <a:ext cx="3465634" cy="1979775"/>
          </a:xfrm>
          <a:prstGeom prst="rect">
            <a:avLst/>
          </a:prstGeom>
        </p:spPr>
      </p:pic>
      <p:sp>
        <p:nvSpPr>
          <p:cNvPr id="12" name="TextBox 11">
            <a:extLst>
              <a:ext uri="{FF2B5EF4-FFF2-40B4-BE49-F238E27FC236}">
                <a16:creationId xmlns:a16="http://schemas.microsoft.com/office/drawing/2014/main" id="{16BD52FE-7C1C-4E31-A492-B2A7DA450E8A}"/>
              </a:ext>
            </a:extLst>
          </p:cNvPr>
          <p:cNvSpPr txBox="1"/>
          <p:nvPr/>
        </p:nvSpPr>
        <p:spPr>
          <a:xfrm>
            <a:off x="7480541" y="3567619"/>
            <a:ext cx="1583447" cy="369332"/>
          </a:xfrm>
          <a:prstGeom prst="rect">
            <a:avLst/>
          </a:prstGeom>
          <a:noFill/>
        </p:spPr>
        <p:txBody>
          <a:bodyPr wrap="none" rtlCol="0">
            <a:spAutoFit/>
          </a:bodyPr>
          <a:lstStyle/>
          <a:p>
            <a:r>
              <a:rPr lang="en-US" dirty="0"/>
              <a:t>All 2016 races</a:t>
            </a:r>
          </a:p>
        </p:txBody>
      </p:sp>
    </p:spTree>
    <p:extLst>
      <p:ext uri="{BB962C8B-B14F-4D97-AF65-F5344CB8AC3E}">
        <p14:creationId xmlns:p14="http://schemas.microsoft.com/office/powerpoint/2010/main" val="1295572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C781-F362-4695-9C17-6412E9A0A746}"/>
              </a:ext>
            </a:extLst>
          </p:cNvPr>
          <p:cNvSpPr>
            <a:spLocks noGrp="1"/>
          </p:cNvSpPr>
          <p:nvPr>
            <p:ph type="title"/>
          </p:nvPr>
        </p:nvSpPr>
        <p:spPr>
          <a:xfrm>
            <a:off x="1023562" y="685800"/>
            <a:ext cx="10493524" cy="1485900"/>
          </a:xfrm>
        </p:spPr>
        <p:txBody>
          <a:bodyPr>
            <a:normAutofit/>
          </a:bodyPr>
          <a:lstStyle/>
          <a:p>
            <a:r>
              <a:rPr lang="en-US" dirty="0"/>
              <a:t>About the model</a:t>
            </a:r>
          </a:p>
        </p:txBody>
      </p:sp>
      <p:sp>
        <p:nvSpPr>
          <p:cNvPr id="71" name="Rectangle 7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EFE7595-B480-4807-A51E-B1BE12C6D2A8}"/>
              </a:ext>
            </a:extLst>
          </p:cNvPr>
          <p:cNvSpPr>
            <a:spLocks noGrp="1"/>
          </p:cNvSpPr>
          <p:nvPr>
            <p:ph idx="1"/>
          </p:nvPr>
        </p:nvSpPr>
        <p:spPr>
          <a:xfrm>
            <a:off x="1023562" y="2286000"/>
            <a:ext cx="5072437" cy="3581400"/>
          </a:xfrm>
        </p:spPr>
        <p:txBody>
          <a:bodyPr>
            <a:normAutofit/>
          </a:bodyPr>
          <a:lstStyle/>
          <a:p>
            <a:r>
              <a:rPr lang="en-US" sz="1800" dirty="0"/>
              <a:t>Supervised machine learning model</a:t>
            </a:r>
          </a:p>
          <a:p>
            <a:pPr lvl="1"/>
            <a:r>
              <a:rPr lang="en-US" sz="1800" dirty="0"/>
              <a:t>Based on 80% historical data, train a model and test on 20% of historical data</a:t>
            </a:r>
          </a:p>
          <a:p>
            <a:pPr lvl="1"/>
            <a:r>
              <a:rPr lang="en-US" sz="1800" dirty="0"/>
              <a:t>Goal: Include from 2014-2019, then use 2020 season as test that reaches 70% accuracy</a:t>
            </a:r>
          </a:p>
          <a:p>
            <a:pPr lvl="1"/>
            <a:r>
              <a:rPr lang="en-US" sz="1800" dirty="0"/>
              <a:t>Reason: Same era (no gas refill, similar </a:t>
            </a:r>
            <a:r>
              <a:rPr lang="en-US" sz="1800" dirty="0" err="1"/>
              <a:t>tyre</a:t>
            </a:r>
            <a:r>
              <a:rPr lang="en-US" sz="1800" dirty="0"/>
              <a:t> options, hybrid engine era)</a:t>
            </a:r>
          </a:p>
        </p:txBody>
      </p:sp>
      <p:pic>
        <p:nvPicPr>
          <p:cNvPr id="6146" name="Picture 2" descr="Executing Machine Learning at Scale and Speed | Hazelcast">
            <a:extLst>
              <a:ext uri="{FF2B5EF4-FFF2-40B4-BE49-F238E27FC236}">
                <a16:creationId xmlns:a16="http://schemas.microsoft.com/office/drawing/2014/main" id="{4562C1D7-C8B2-40A5-999A-C8D07C9F59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641" y="2960055"/>
            <a:ext cx="5105445" cy="23229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863A6DB-6D34-4060-AF8D-2499F1A6A2ED}"/>
              </a:ext>
            </a:extLst>
          </p:cNvPr>
          <p:cNvSpPr>
            <a:spLocks noGrp="1"/>
          </p:cNvSpPr>
          <p:nvPr>
            <p:ph type="sldNum" sz="quarter" idx="12"/>
          </p:nvPr>
        </p:nvSpPr>
        <p:spPr/>
        <p:txBody>
          <a:bodyPr/>
          <a:lstStyle/>
          <a:p>
            <a:fld id="{69E57DC2-970A-4B3E-BB1C-7A09969E49DF}" type="slidenum">
              <a:rPr lang="en-US" smtClean="0"/>
              <a:t>76</a:t>
            </a:fld>
            <a:endParaRPr lang="en-US" dirty="0"/>
          </a:p>
        </p:txBody>
      </p:sp>
    </p:spTree>
    <p:extLst>
      <p:ext uri="{BB962C8B-B14F-4D97-AF65-F5344CB8AC3E}">
        <p14:creationId xmlns:p14="http://schemas.microsoft.com/office/powerpoint/2010/main" val="4182082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3CA-3198-4DEE-A282-D63245C1AC2E}"/>
              </a:ext>
            </a:extLst>
          </p:cNvPr>
          <p:cNvSpPr>
            <a:spLocks noGrp="1"/>
          </p:cNvSpPr>
          <p:nvPr>
            <p:ph type="title"/>
          </p:nvPr>
        </p:nvSpPr>
        <p:spPr/>
        <p:txBody>
          <a:bodyPr/>
          <a:lstStyle/>
          <a:p>
            <a:r>
              <a:rPr lang="en-US" dirty="0"/>
              <a:t>What?... Is an undercut &amp; overcut</a:t>
            </a:r>
          </a:p>
        </p:txBody>
      </p:sp>
      <p:pic>
        <p:nvPicPr>
          <p:cNvPr id="11" name="f1undercutexplained_Trim2">
            <a:hlinkClick r:id="" action="ppaction://media"/>
            <a:extLst>
              <a:ext uri="{FF2B5EF4-FFF2-40B4-BE49-F238E27FC236}">
                <a16:creationId xmlns:a16="http://schemas.microsoft.com/office/drawing/2014/main" id="{0F5BE966-10F7-458C-927C-DB1A6285A9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9792" y="2171700"/>
            <a:ext cx="5216208" cy="2934117"/>
          </a:xfrm>
          <a:prstGeom prst="rect">
            <a:avLst/>
          </a:prstGeom>
        </p:spPr>
      </p:pic>
      <p:pic>
        <p:nvPicPr>
          <p:cNvPr id="12" name="f1undercutexplained_Trim">
            <a:hlinkClick r:id="" action="ppaction://media"/>
            <a:extLst>
              <a:ext uri="{FF2B5EF4-FFF2-40B4-BE49-F238E27FC236}">
                <a16:creationId xmlns:a16="http://schemas.microsoft.com/office/drawing/2014/main" id="{AF19BB4B-EF35-4E41-ABB4-FC1962C244D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12643" y="2171700"/>
            <a:ext cx="5216208" cy="2934117"/>
          </a:xfrm>
          <a:prstGeom prst="rect">
            <a:avLst/>
          </a:prstGeom>
        </p:spPr>
      </p:pic>
      <p:sp>
        <p:nvSpPr>
          <p:cNvPr id="13" name="TextBox 12">
            <a:extLst>
              <a:ext uri="{FF2B5EF4-FFF2-40B4-BE49-F238E27FC236}">
                <a16:creationId xmlns:a16="http://schemas.microsoft.com/office/drawing/2014/main" id="{AE40D2F0-9A3E-4927-98EB-8BE4BB884667}"/>
              </a:ext>
            </a:extLst>
          </p:cNvPr>
          <p:cNvSpPr txBox="1"/>
          <p:nvPr/>
        </p:nvSpPr>
        <p:spPr>
          <a:xfrm>
            <a:off x="5467739" y="1617307"/>
            <a:ext cx="1897699" cy="369332"/>
          </a:xfrm>
          <a:prstGeom prst="rect">
            <a:avLst/>
          </a:prstGeom>
          <a:noFill/>
        </p:spPr>
        <p:txBody>
          <a:bodyPr wrap="none" rtlCol="0">
            <a:spAutoFit/>
          </a:bodyPr>
          <a:lstStyle/>
          <a:p>
            <a:r>
              <a:rPr lang="en-US" dirty="0"/>
              <a:t>Undercut strategy</a:t>
            </a:r>
          </a:p>
        </p:txBody>
      </p:sp>
      <p:sp>
        <p:nvSpPr>
          <p:cNvPr id="3" name="Slide Number Placeholder 2">
            <a:extLst>
              <a:ext uri="{FF2B5EF4-FFF2-40B4-BE49-F238E27FC236}">
                <a16:creationId xmlns:a16="http://schemas.microsoft.com/office/drawing/2014/main" id="{D7F6DFCC-75B0-4E95-9E97-BADF51F8D40F}"/>
              </a:ext>
            </a:extLst>
          </p:cNvPr>
          <p:cNvSpPr>
            <a:spLocks noGrp="1"/>
          </p:cNvSpPr>
          <p:nvPr>
            <p:ph type="sldNum" sz="quarter" idx="12"/>
          </p:nvPr>
        </p:nvSpPr>
        <p:spPr/>
        <p:txBody>
          <a:bodyPr/>
          <a:lstStyle/>
          <a:p>
            <a:fld id="{69E57DC2-970A-4B3E-BB1C-7A09969E49DF}" type="slidenum">
              <a:rPr lang="en-US" smtClean="0"/>
              <a:t>77</a:t>
            </a:fld>
            <a:endParaRPr lang="en-US" dirty="0"/>
          </a:p>
        </p:txBody>
      </p:sp>
    </p:spTree>
    <p:extLst>
      <p:ext uri="{BB962C8B-B14F-4D97-AF65-F5344CB8AC3E}">
        <p14:creationId xmlns:p14="http://schemas.microsoft.com/office/powerpoint/2010/main" val="256115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99"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3CA-3198-4DEE-A282-D63245C1AC2E}"/>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What?... Is an undercut &amp; overcut</a:t>
            </a:r>
          </a:p>
        </p:txBody>
      </p:sp>
      <p:sp>
        <p:nvSpPr>
          <p:cNvPr id="15" name="Rectangle 1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87237D07-15C3-4CB2-9A12-C066EF1DDAEC}"/>
              </a:ext>
            </a:extLst>
          </p:cNvPr>
          <p:cNvSpPr txBox="1"/>
          <p:nvPr/>
        </p:nvSpPr>
        <p:spPr>
          <a:xfrm>
            <a:off x="1023562" y="2286000"/>
            <a:ext cx="5072437" cy="3581400"/>
          </a:xfrm>
          <a:prstGeom prst="rect">
            <a:avLst/>
          </a:prstGeom>
        </p:spPr>
        <p:txBody>
          <a:bodyPr vert="horz" lIns="91440" tIns="45720" rIns="91440" bIns="45720" rtlCol="0">
            <a:normAutofit fontScale="92500" lnSpcReduction="20000"/>
          </a:bodyPr>
          <a:lstStyle/>
          <a:p>
            <a:pPr marL="384048" indent="-384048" defTabSz="914400">
              <a:lnSpc>
                <a:spcPct val="94000"/>
              </a:lnSpc>
              <a:spcAft>
                <a:spcPts val="200"/>
              </a:spcAft>
              <a:buFont typeface="Franklin Gothic Book" panose="020B0503020102020204" pitchFamily="34" charset="0"/>
            </a:pPr>
            <a:r>
              <a:rPr lang="en-US" dirty="0">
                <a:solidFill>
                  <a:schemeClr val="tx2"/>
                </a:solidFill>
              </a:rPr>
              <a:t>Assume car A and B are in between a small gap</a:t>
            </a:r>
          </a:p>
          <a:p>
            <a:pPr marL="384048" indent="-384048" defTabSz="914400">
              <a:lnSpc>
                <a:spcPct val="94000"/>
              </a:lnSpc>
              <a:spcAft>
                <a:spcPts val="200"/>
              </a:spcAft>
              <a:buFont typeface="Franklin Gothic Book" panose="020B0503020102020204" pitchFamily="34" charset="0"/>
            </a:pPr>
            <a:endParaRPr lang="en-US"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dirty="0">
                <a:solidFill>
                  <a:schemeClr val="tx2"/>
                </a:solidFill>
              </a:rPr>
              <a:t>Undercut:</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B enters the pit earlier (e.g. 3 laps earlier)</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B changes a new set of </a:t>
            </a:r>
            <a:r>
              <a:rPr lang="en-US" dirty="0" err="1">
                <a:solidFill>
                  <a:schemeClr val="tx2"/>
                </a:solidFill>
              </a:rPr>
              <a:t>tyres</a:t>
            </a:r>
            <a:endParaRPr lang="en-US" dirty="0">
              <a:solidFill>
                <a:schemeClr val="tx2"/>
              </a:solidFill>
            </a:endParaRP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A uses the old set of </a:t>
            </a:r>
            <a:r>
              <a:rPr lang="en-US" dirty="0" err="1">
                <a:solidFill>
                  <a:schemeClr val="tx2"/>
                </a:solidFill>
              </a:rPr>
              <a:t>tyres</a:t>
            </a:r>
            <a:r>
              <a:rPr lang="en-US" dirty="0">
                <a:solidFill>
                  <a:schemeClr val="tx2"/>
                </a:solidFill>
              </a:rPr>
              <a:t> to run 3 laps</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A reacts and pit in 3 laps later</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sym typeface="Wingdings" panose="05000000000000000000" pitchFamily="2" charset="2"/>
              </a:rPr>
              <a:t> </a:t>
            </a:r>
            <a:r>
              <a:rPr lang="en-US" dirty="0">
                <a:solidFill>
                  <a:schemeClr val="tx2"/>
                </a:solidFill>
              </a:rPr>
              <a:t>Car </a:t>
            </a:r>
            <a:r>
              <a:rPr lang="en-US" dirty="0">
                <a:solidFill>
                  <a:srgbClr val="FF0000"/>
                </a:solidFill>
              </a:rPr>
              <a:t>B</a:t>
            </a:r>
            <a:r>
              <a:rPr lang="en-US" dirty="0">
                <a:solidFill>
                  <a:schemeClr val="tx2"/>
                </a:solidFill>
              </a:rPr>
              <a:t> gets </a:t>
            </a:r>
            <a:r>
              <a:rPr lang="en-US" dirty="0">
                <a:solidFill>
                  <a:srgbClr val="FF0000"/>
                </a:solidFill>
              </a:rPr>
              <a:t>ahead</a:t>
            </a:r>
            <a:r>
              <a:rPr lang="en-US" dirty="0">
                <a:solidFill>
                  <a:schemeClr val="tx2"/>
                </a:solidFill>
              </a:rPr>
              <a:t> of Car A</a:t>
            </a:r>
          </a:p>
          <a:p>
            <a:pPr marL="384048" indent="-384048" defTabSz="914400">
              <a:lnSpc>
                <a:spcPct val="94000"/>
              </a:lnSpc>
              <a:spcAft>
                <a:spcPts val="200"/>
              </a:spcAft>
              <a:buFont typeface="Franklin Gothic Book" panose="020B0503020102020204" pitchFamily="34" charset="0"/>
            </a:pPr>
            <a:endParaRPr lang="en-US"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dirty="0">
                <a:solidFill>
                  <a:schemeClr val="tx2"/>
                </a:solidFill>
              </a:rPr>
              <a:t>Overcut:</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B enters the pit earlier (e.g. 3 laps earlier)</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B changes a new set of </a:t>
            </a:r>
            <a:r>
              <a:rPr lang="en-US" dirty="0" err="1">
                <a:solidFill>
                  <a:schemeClr val="tx2"/>
                </a:solidFill>
              </a:rPr>
              <a:t>tyres</a:t>
            </a:r>
            <a:endParaRPr lang="en-US" dirty="0">
              <a:solidFill>
                <a:schemeClr val="tx2"/>
              </a:solidFill>
            </a:endParaRP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A uses the old set of </a:t>
            </a:r>
            <a:r>
              <a:rPr lang="en-US" dirty="0" err="1">
                <a:solidFill>
                  <a:schemeClr val="tx2"/>
                </a:solidFill>
              </a:rPr>
              <a:t>tyres</a:t>
            </a:r>
            <a:r>
              <a:rPr lang="en-US" dirty="0">
                <a:solidFill>
                  <a:schemeClr val="tx2"/>
                </a:solidFill>
              </a:rPr>
              <a:t> to run 3 laps</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rPr>
              <a:t>Car A reacts and pit in 3 laps later</a:t>
            </a:r>
          </a:p>
          <a:p>
            <a:pPr marL="384048" indent="-384048" defTabSz="914400">
              <a:lnSpc>
                <a:spcPct val="94000"/>
              </a:lnSpc>
              <a:spcAft>
                <a:spcPts val="200"/>
              </a:spcAft>
              <a:buFont typeface="Franklin Gothic Book" panose="020B0503020102020204" pitchFamily="34" charset="0"/>
              <a:buAutoNum type="arabicPeriod"/>
            </a:pPr>
            <a:r>
              <a:rPr lang="en-US" dirty="0">
                <a:solidFill>
                  <a:schemeClr val="tx2"/>
                </a:solidFill>
                <a:sym typeface="Wingdings" panose="05000000000000000000" pitchFamily="2" charset="2"/>
              </a:rPr>
              <a:t> </a:t>
            </a:r>
            <a:r>
              <a:rPr lang="en-US" dirty="0">
                <a:solidFill>
                  <a:schemeClr val="tx2"/>
                </a:solidFill>
              </a:rPr>
              <a:t>Car </a:t>
            </a:r>
            <a:r>
              <a:rPr lang="en-US" dirty="0">
                <a:solidFill>
                  <a:srgbClr val="FF0000"/>
                </a:solidFill>
              </a:rPr>
              <a:t>A</a:t>
            </a:r>
            <a:r>
              <a:rPr lang="en-US" dirty="0">
                <a:solidFill>
                  <a:schemeClr val="tx2"/>
                </a:solidFill>
              </a:rPr>
              <a:t> gets </a:t>
            </a:r>
            <a:r>
              <a:rPr lang="en-US" dirty="0">
                <a:solidFill>
                  <a:srgbClr val="FF0000"/>
                </a:solidFill>
              </a:rPr>
              <a:t>ahead</a:t>
            </a:r>
            <a:r>
              <a:rPr lang="en-US" dirty="0">
                <a:solidFill>
                  <a:schemeClr val="tx2"/>
                </a:solidFill>
              </a:rPr>
              <a:t> of Car B</a:t>
            </a:r>
          </a:p>
        </p:txBody>
      </p:sp>
      <p:pic>
        <p:nvPicPr>
          <p:cNvPr id="4" name="Picture 3">
            <a:extLst>
              <a:ext uri="{FF2B5EF4-FFF2-40B4-BE49-F238E27FC236}">
                <a16:creationId xmlns:a16="http://schemas.microsoft.com/office/drawing/2014/main" id="{42D016BD-9B56-49CE-A45F-D46679F71086}"/>
              </a:ext>
            </a:extLst>
          </p:cNvPr>
          <p:cNvPicPr>
            <a:picLocks noChangeAspect="1"/>
          </p:cNvPicPr>
          <p:nvPr/>
        </p:nvPicPr>
        <p:blipFill>
          <a:blip r:embed="rId2"/>
          <a:stretch>
            <a:fillRect/>
          </a:stretch>
        </p:blipFill>
        <p:spPr>
          <a:xfrm>
            <a:off x="6411641" y="2685638"/>
            <a:ext cx="5105445" cy="2871812"/>
          </a:xfrm>
          <a:prstGeom prst="rect">
            <a:avLst/>
          </a:prstGeom>
        </p:spPr>
      </p:pic>
      <p:sp>
        <p:nvSpPr>
          <p:cNvPr id="3" name="Slide Number Placeholder 2">
            <a:extLst>
              <a:ext uri="{FF2B5EF4-FFF2-40B4-BE49-F238E27FC236}">
                <a16:creationId xmlns:a16="http://schemas.microsoft.com/office/drawing/2014/main" id="{0FE98FBF-B8FA-4E77-A1C4-992079D93BB1}"/>
              </a:ext>
            </a:extLst>
          </p:cNvPr>
          <p:cNvSpPr>
            <a:spLocks noGrp="1"/>
          </p:cNvSpPr>
          <p:nvPr>
            <p:ph type="sldNum" sz="quarter" idx="12"/>
          </p:nvPr>
        </p:nvSpPr>
        <p:spPr/>
        <p:txBody>
          <a:bodyPr/>
          <a:lstStyle/>
          <a:p>
            <a:fld id="{69E57DC2-970A-4B3E-BB1C-7A09969E49DF}" type="slidenum">
              <a:rPr lang="en-US" smtClean="0"/>
              <a:t>78</a:t>
            </a:fld>
            <a:endParaRPr lang="en-US" dirty="0"/>
          </a:p>
        </p:txBody>
      </p:sp>
    </p:spTree>
    <p:extLst>
      <p:ext uri="{BB962C8B-B14F-4D97-AF65-F5344CB8AC3E}">
        <p14:creationId xmlns:p14="http://schemas.microsoft.com/office/powerpoint/2010/main" val="1174316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A3CA-3198-4DEE-A282-D63245C1AC2E}"/>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What?... Is an Accident Scenario / Safety Car Scenario</a:t>
            </a:r>
          </a:p>
        </p:txBody>
      </p:sp>
      <p:sp>
        <p:nvSpPr>
          <p:cNvPr id="6" name="TextBox 5">
            <a:extLst>
              <a:ext uri="{FF2B5EF4-FFF2-40B4-BE49-F238E27FC236}">
                <a16:creationId xmlns:a16="http://schemas.microsoft.com/office/drawing/2014/main" id="{87237D07-15C3-4CB2-9A12-C066EF1DDAEC}"/>
              </a:ext>
            </a:extLst>
          </p:cNvPr>
          <p:cNvSpPr txBox="1"/>
          <p:nvPr/>
        </p:nvSpPr>
        <p:spPr>
          <a:xfrm>
            <a:off x="1023562" y="2285999"/>
            <a:ext cx="5289556" cy="4377847"/>
          </a:xfrm>
          <a:prstGeom prst="rect">
            <a:avLst/>
          </a:prstGeom>
        </p:spPr>
        <p:txBody>
          <a:bodyPr vert="horz" lIns="91440" tIns="45720" rIns="91440" bIns="45720" rtlCol="0">
            <a:normAutofit fontScale="92500" lnSpcReduction="20000"/>
          </a:bodyPr>
          <a:lstStyle/>
          <a:p>
            <a:pPr marL="384048" indent="-384048" defTabSz="914400">
              <a:lnSpc>
                <a:spcPct val="150000"/>
              </a:lnSpc>
              <a:spcAft>
                <a:spcPts val="200"/>
              </a:spcAft>
              <a:buFont typeface="Arial" panose="020B0604020202020204" pitchFamily="34" charset="0"/>
              <a:buChar char="•"/>
            </a:pPr>
            <a:r>
              <a:rPr lang="en-US" dirty="0">
                <a:solidFill>
                  <a:schemeClr val="tx2"/>
                </a:solidFill>
              </a:rPr>
              <a:t>Accident happened due to car crashing, car failure (engine, brake, suspension, power unit, etc.)</a:t>
            </a:r>
          </a:p>
          <a:p>
            <a:pPr marL="384048" indent="-384048" defTabSz="914400">
              <a:lnSpc>
                <a:spcPct val="150000"/>
              </a:lnSpc>
              <a:spcAft>
                <a:spcPts val="200"/>
              </a:spcAft>
              <a:buFont typeface="Arial" panose="020B0604020202020204" pitchFamily="34" charset="0"/>
              <a:buChar char="•"/>
            </a:pPr>
            <a:r>
              <a:rPr lang="en-US" dirty="0">
                <a:solidFill>
                  <a:schemeClr val="tx2"/>
                </a:solidFill>
              </a:rPr>
              <a:t>Marshall needed to clear the track from blockage, and resume the race ASAP</a:t>
            </a:r>
          </a:p>
          <a:p>
            <a:pPr marL="384048" indent="-384048" defTabSz="914400">
              <a:lnSpc>
                <a:spcPct val="150000"/>
              </a:lnSpc>
              <a:spcAft>
                <a:spcPts val="200"/>
              </a:spcAft>
              <a:buFont typeface="Arial" panose="020B0604020202020204" pitchFamily="34" charset="0"/>
              <a:buChar char="•"/>
            </a:pPr>
            <a:r>
              <a:rPr lang="en-US" dirty="0">
                <a:solidFill>
                  <a:schemeClr val="tx2"/>
                </a:solidFill>
              </a:rPr>
              <a:t>All cars follow the leading safety car in a relatively slower speed</a:t>
            </a:r>
          </a:p>
          <a:p>
            <a:pPr marL="384048" indent="-384048" defTabSz="914400">
              <a:lnSpc>
                <a:spcPct val="150000"/>
              </a:lnSpc>
              <a:spcAft>
                <a:spcPts val="200"/>
              </a:spcAft>
              <a:buFont typeface="Arial" panose="020B0604020202020204" pitchFamily="34" charset="0"/>
              <a:buChar char="•"/>
            </a:pPr>
            <a:r>
              <a:rPr lang="en-US" dirty="0">
                <a:solidFill>
                  <a:schemeClr val="tx2"/>
                </a:solidFill>
              </a:rPr>
              <a:t>Going into pit is called a “free pitstop” because it is less costly to spend the time in pitstop than that when it is normally racing</a:t>
            </a:r>
          </a:p>
          <a:p>
            <a:pPr marL="384048" indent="-384048" defTabSz="914400">
              <a:lnSpc>
                <a:spcPct val="150000"/>
              </a:lnSpc>
              <a:spcAft>
                <a:spcPts val="200"/>
              </a:spcAft>
              <a:buFont typeface="Arial" panose="020B0604020202020204" pitchFamily="34" charset="0"/>
              <a:buChar char="•"/>
            </a:pPr>
            <a:r>
              <a:rPr lang="en-US" dirty="0">
                <a:solidFill>
                  <a:schemeClr val="tx2"/>
                </a:solidFill>
              </a:rPr>
              <a:t>Staying out can be beneficial if the track is hard to overtake, or all drivers have already formed a line behind the safety car</a:t>
            </a:r>
          </a:p>
        </p:txBody>
      </p:sp>
      <p:sp>
        <p:nvSpPr>
          <p:cNvPr id="3" name="Slide Number Placeholder 2">
            <a:extLst>
              <a:ext uri="{FF2B5EF4-FFF2-40B4-BE49-F238E27FC236}">
                <a16:creationId xmlns:a16="http://schemas.microsoft.com/office/drawing/2014/main" id="{0FE98FBF-B8FA-4E77-A1C4-992079D93BB1}"/>
              </a:ext>
            </a:extLst>
          </p:cNvPr>
          <p:cNvSpPr>
            <a:spLocks noGrp="1"/>
          </p:cNvSpPr>
          <p:nvPr>
            <p:ph type="sldNum" sz="quarter" idx="12"/>
          </p:nvPr>
        </p:nvSpPr>
        <p:spPr/>
        <p:txBody>
          <a:bodyPr/>
          <a:lstStyle/>
          <a:p>
            <a:fld id="{69E57DC2-970A-4B3E-BB1C-7A09969E49DF}" type="slidenum">
              <a:rPr lang="en-US" smtClean="0"/>
              <a:t>79</a:t>
            </a:fld>
            <a:endParaRPr lang="en-US" dirty="0"/>
          </a:p>
        </p:txBody>
      </p:sp>
      <p:pic>
        <p:nvPicPr>
          <p:cNvPr id="7" name="Picture 6">
            <a:extLst>
              <a:ext uri="{FF2B5EF4-FFF2-40B4-BE49-F238E27FC236}">
                <a16:creationId xmlns:a16="http://schemas.microsoft.com/office/drawing/2014/main" id="{21C3E938-7063-4F66-A5CF-B1DA1C0787E8}"/>
              </a:ext>
            </a:extLst>
          </p:cNvPr>
          <p:cNvPicPr/>
          <p:nvPr/>
        </p:nvPicPr>
        <p:blipFill>
          <a:blip r:embed="rId2"/>
          <a:stretch>
            <a:fillRect/>
          </a:stretch>
        </p:blipFill>
        <p:spPr>
          <a:xfrm>
            <a:off x="7064829" y="2675650"/>
            <a:ext cx="4053840" cy="2834640"/>
          </a:xfrm>
          <a:prstGeom prst="rect">
            <a:avLst/>
          </a:prstGeom>
        </p:spPr>
      </p:pic>
    </p:spTree>
    <p:extLst>
      <p:ext uri="{BB962C8B-B14F-4D97-AF65-F5344CB8AC3E}">
        <p14:creationId xmlns:p14="http://schemas.microsoft.com/office/powerpoint/2010/main" val="1124578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2: 8-layer DNN (from the previous presentation)</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Content Placeholder 3">
            <a:extLst>
              <a:ext uri="{FF2B5EF4-FFF2-40B4-BE49-F238E27FC236}">
                <a16:creationId xmlns:a16="http://schemas.microsoft.com/office/drawing/2014/main" id="{861C6DE4-B770-4C8F-908B-7BEFEB1ACC42}"/>
              </a:ext>
            </a:extLst>
          </p:cNvPr>
          <p:cNvPicPr>
            <a:picLocks noGrp="1"/>
          </p:cNvPicPr>
          <p:nvPr>
            <p:ph idx="1"/>
          </p:nvPr>
        </p:nvPicPr>
        <p:blipFill>
          <a:blip r:embed="rId3"/>
          <a:stretch>
            <a:fillRect/>
          </a:stretch>
        </p:blipFill>
        <p:spPr>
          <a:xfrm>
            <a:off x="1082929" y="1943257"/>
            <a:ext cx="7297556" cy="3581400"/>
          </a:xfrm>
          <a:prstGeom prst="rect">
            <a:avLst/>
          </a:prstGeom>
        </p:spPr>
      </p:pic>
      <p:sp>
        <p:nvSpPr>
          <p:cNvPr id="9" name="TextBox 8">
            <a:extLst>
              <a:ext uri="{FF2B5EF4-FFF2-40B4-BE49-F238E27FC236}">
                <a16:creationId xmlns:a16="http://schemas.microsoft.com/office/drawing/2014/main" id="{5A67B282-6E5E-463B-B0EF-3BE914E4331A}"/>
              </a:ext>
            </a:extLst>
          </p:cNvPr>
          <p:cNvSpPr txBox="1"/>
          <p:nvPr/>
        </p:nvSpPr>
        <p:spPr>
          <a:xfrm>
            <a:off x="1229899" y="5724488"/>
            <a:ext cx="7003615" cy="369332"/>
          </a:xfrm>
          <a:prstGeom prst="rect">
            <a:avLst/>
          </a:prstGeom>
          <a:noFill/>
        </p:spPr>
        <p:txBody>
          <a:bodyPr wrap="square">
            <a:spAutoFit/>
          </a:bodyPr>
          <a:lstStyle/>
          <a:p>
            <a:pPr algn="ctr"/>
            <a:r>
              <a:rPr lang="en-US" dirty="0"/>
              <a:t>Loss and accuracy for training &amp; testing data from 2017-2019</a:t>
            </a:r>
          </a:p>
        </p:txBody>
      </p:sp>
      <p:sp>
        <p:nvSpPr>
          <p:cNvPr id="10" name="TextBox 9">
            <a:extLst>
              <a:ext uri="{FF2B5EF4-FFF2-40B4-BE49-F238E27FC236}">
                <a16:creationId xmlns:a16="http://schemas.microsoft.com/office/drawing/2014/main" id="{634ED7F0-915A-41A4-84C1-E2AA6DC83625}"/>
              </a:ext>
            </a:extLst>
          </p:cNvPr>
          <p:cNvSpPr txBox="1"/>
          <p:nvPr/>
        </p:nvSpPr>
        <p:spPr>
          <a:xfrm>
            <a:off x="8448805" y="1943257"/>
            <a:ext cx="3676391" cy="4479175"/>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10 input columns</a:t>
            </a:r>
          </a:p>
          <a:p>
            <a:pPr marL="285750" indent="-285750">
              <a:lnSpc>
                <a:spcPct val="150000"/>
              </a:lnSpc>
              <a:buFontTx/>
              <a:buChar char="-"/>
            </a:pPr>
            <a:r>
              <a:rPr lang="en-US" sz="1600" dirty="0"/>
              <a:t>70/30 split of training/validation</a:t>
            </a:r>
          </a:p>
          <a:p>
            <a:pPr marL="285750" indent="-285750">
              <a:lnSpc>
                <a:spcPct val="150000"/>
              </a:lnSpc>
              <a:buFontTx/>
              <a:buChar char="-"/>
            </a:pPr>
            <a:r>
              <a:rPr lang="en-US" sz="1600" dirty="0"/>
              <a:t>Predict final position gain/loss</a:t>
            </a:r>
          </a:p>
          <a:p>
            <a:pPr>
              <a:lnSpc>
                <a:spcPct val="150000"/>
              </a:lnSpc>
            </a:pPr>
            <a:r>
              <a:rPr lang="en-US" sz="1600" dirty="0"/>
              <a:t>Problem:</a:t>
            </a:r>
          </a:p>
          <a:p>
            <a:pPr marL="285750" indent="-285750">
              <a:lnSpc>
                <a:spcPct val="150000"/>
              </a:lnSpc>
              <a:buFontTx/>
              <a:buChar char="-"/>
            </a:pPr>
            <a:r>
              <a:rPr lang="en-US" sz="1600" dirty="0"/>
              <a:t>Overfitting occurs</a:t>
            </a:r>
          </a:p>
          <a:p>
            <a:pPr>
              <a:lnSpc>
                <a:spcPct val="150000"/>
              </a:lnSpc>
            </a:pPr>
            <a:r>
              <a:rPr lang="en-US" sz="1600" dirty="0"/>
              <a:t>Solution:</a:t>
            </a:r>
          </a:p>
          <a:p>
            <a:pPr marL="285750" indent="-285750">
              <a:lnSpc>
                <a:spcPct val="150000"/>
              </a:lnSpc>
              <a:buFontTx/>
              <a:buChar char="-"/>
            </a:pPr>
            <a:r>
              <a:rPr lang="en-US" sz="1600" dirty="0"/>
              <a:t>Simplify model</a:t>
            </a:r>
          </a:p>
          <a:p>
            <a:pPr marL="285750" indent="-285750">
              <a:lnSpc>
                <a:spcPct val="150000"/>
              </a:lnSpc>
              <a:buFontTx/>
              <a:buChar char="-"/>
            </a:pPr>
            <a:r>
              <a:rPr lang="en-US" sz="1600" dirty="0"/>
              <a:t>Normalization layer &amp; Regularizer</a:t>
            </a:r>
          </a:p>
          <a:p>
            <a:pPr marL="285750" indent="-285750">
              <a:lnSpc>
                <a:spcPct val="150000"/>
              </a:lnSpc>
              <a:buFontTx/>
              <a:buChar char="-"/>
            </a:pPr>
            <a:r>
              <a:rPr lang="en-US" sz="1600" dirty="0"/>
              <a:t>Dropout layers</a:t>
            </a:r>
          </a:p>
          <a:p>
            <a:pPr marL="285750" indent="-285750">
              <a:lnSpc>
                <a:spcPct val="150000"/>
              </a:lnSpc>
              <a:buFontTx/>
              <a:buChar char="-"/>
            </a:pPr>
            <a:r>
              <a:rPr lang="en-US" sz="1600" dirty="0"/>
              <a:t>Horizontal dataset expansion</a:t>
            </a:r>
          </a:p>
          <a:p>
            <a:pPr marL="285750" indent="-285750">
              <a:lnSpc>
                <a:spcPct val="150000"/>
              </a:lnSpc>
              <a:buFontTx/>
              <a:buChar char="-"/>
            </a:pPr>
            <a:r>
              <a:rPr lang="en-US" sz="1600" dirty="0"/>
              <a:t>Vertical dataset expansion</a:t>
            </a:r>
          </a:p>
        </p:txBody>
      </p:sp>
    </p:spTree>
    <p:extLst>
      <p:ext uri="{BB962C8B-B14F-4D97-AF65-F5344CB8AC3E}">
        <p14:creationId xmlns:p14="http://schemas.microsoft.com/office/powerpoint/2010/main" val="208842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94B9-D78A-4B47-B3EB-89D4A99CC76B}"/>
              </a:ext>
            </a:extLst>
          </p:cNvPr>
          <p:cNvSpPr>
            <a:spLocks noGrp="1"/>
          </p:cNvSpPr>
          <p:nvPr>
            <p:ph type="title"/>
          </p:nvPr>
        </p:nvSpPr>
        <p:spPr/>
        <p:txBody>
          <a:bodyPr/>
          <a:lstStyle/>
          <a:p>
            <a:r>
              <a:rPr lang="en-US" dirty="0"/>
              <a:t>Version 3: Improved overfitting, but imbalance in dataset result label</a:t>
            </a:r>
          </a:p>
        </p:txBody>
      </p:sp>
      <p:sp>
        <p:nvSpPr>
          <p:cNvPr id="4" name="Slide Number Placeholder 3">
            <a:extLst>
              <a:ext uri="{FF2B5EF4-FFF2-40B4-BE49-F238E27FC236}">
                <a16:creationId xmlns:a16="http://schemas.microsoft.com/office/drawing/2014/main" id="{30F9D575-5371-42EE-9271-64E550E61D14}"/>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9" name="TextBox 8">
            <a:extLst>
              <a:ext uri="{FF2B5EF4-FFF2-40B4-BE49-F238E27FC236}">
                <a16:creationId xmlns:a16="http://schemas.microsoft.com/office/drawing/2014/main" id="{5A67B282-6E5E-463B-B0EF-3BE914E4331A}"/>
              </a:ext>
            </a:extLst>
          </p:cNvPr>
          <p:cNvSpPr txBox="1"/>
          <p:nvPr/>
        </p:nvSpPr>
        <p:spPr>
          <a:xfrm>
            <a:off x="1229899" y="5724488"/>
            <a:ext cx="7003615" cy="369332"/>
          </a:xfrm>
          <a:prstGeom prst="rect">
            <a:avLst/>
          </a:prstGeom>
          <a:noFill/>
        </p:spPr>
        <p:txBody>
          <a:bodyPr wrap="square">
            <a:spAutoFit/>
          </a:bodyPr>
          <a:lstStyle/>
          <a:p>
            <a:pPr algn="ctr"/>
            <a:r>
              <a:rPr lang="en-US" dirty="0"/>
              <a:t>Loss and accuracy for training &amp; testing data from 2017-2019</a:t>
            </a:r>
          </a:p>
        </p:txBody>
      </p:sp>
      <p:sp>
        <p:nvSpPr>
          <p:cNvPr id="10" name="TextBox 9">
            <a:extLst>
              <a:ext uri="{FF2B5EF4-FFF2-40B4-BE49-F238E27FC236}">
                <a16:creationId xmlns:a16="http://schemas.microsoft.com/office/drawing/2014/main" id="{634ED7F0-915A-41A4-84C1-E2AA6DC83625}"/>
              </a:ext>
            </a:extLst>
          </p:cNvPr>
          <p:cNvSpPr txBox="1"/>
          <p:nvPr/>
        </p:nvSpPr>
        <p:spPr>
          <a:xfrm>
            <a:off x="8448805" y="1943257"/>
            <a:ext cx="3676391" cy="4109843"/>
          </a:xfrm>
          <a:prstGeom prst="rect">
            <a:avLst/>
          </a:prstGeom>
          <a:noFill/>
        </p:spPr>
        <p:txBody>
          <a:bodyPr wrap="square">
            <a:spAutoFit/>
          </a:bodyPr>
          <a:lstStyle/>
          <a:p>
            <a:pPr>
              <a:lnSpc>
                <a:spcPct val="150000"/>
              </a:lnSpc>
            </a:pPr>
            <a:r>
              <a:rPr lang="en-US" sz="1600" dirty="0"/>
              <a:t>Characteristics:</a:t>
            </a:r>
          </a:p>
          <a:p>
            <a:pPr marL="285750" indent="-285750">
              <a:lnSpc>
                <a:spcPct val="150000"/>
              </a:lnSpc>
              <a:buFontTx/>
              <a:buChar char="-"/>
            </a:pPr>
            <a:r>
              <a:rPr lang="en-US" sz="1600" dirty="0"/>
              <a:t>12 input columns</a:t>
            </a:r>
          </a:p>
          <a:p>
            <a:pPr marL="285750" indent="-285750">
              <a:lnSpc>
                <a:spcPct val="150000"/>
              </a:lnSpc>
              <a:buFontTx/>
              <a:buChar char="-"/>
            </a:pPr>
            <a:r>
              <a:rPr lang="en-US" sz="1600" dirty="0"/>
              <a:t>Reduced neurons</a:t>
            </a:r>
          </a:p>
          <a:p>
            <a:pPr marL="285750" indent="-285750">
              <a:lnSpc>
                <a:spcPct val="150000"/>
              </a:lnSpc>
              <a:buFontTx/>
              <a:buChar char="-"/>
            </a:pPr>
            <a:r>
              <a:rPr lang="en-US" sz="1600" dirty="0"/>
              <a:t>Normalization preprocessing layer</a:t>
            </a:r>
          </a:p>
          <a:p>
            <a:pPr marL="285750" indent="-285750">
              <a:lnSpc>
                <a:spcPct val="150000"/>
              </a:lnSpc>
              <a:buFontTx/>
              <a:buChar char="-"/>
            </a:pPr>
            <a:r>
              <a:rPr lang="en-US" sz="1600" dirty="0"/>
              <a:t>L2 regularizer at each Dense layer</a:t>
            </a:r>
          </a:p>
          <a:p>
            <a:pPr marL="285750" indent="-285750">
              <a:lnSpc>
                <a:spcPct val="150000"/>
              </a:lnSpc>
              <a:buFontTx/>
              <a:buChar char="-"/>
            </a:pPr>
            <a:r>
              <a:rPr lang="en-US" sz="1600" dirty="0"/>
              <a:t>Dropout layer in between each layer</a:t>
            </a:r>
          </a:p>
          <a:p>
            <a:pPr marL="285750" indent="-285750">
              <a:lnSpc>
                <a:spcPct val="150000"/>
              </a:lnSpc>
              <a:buFontTx/>
              <a:buChar char="-"/>
            </a:pPr>
            <a:r>
              <a:rPr lang="en-US" sz="1600" dirty="0"/>
              <a:t>Add data from 2014-2017</a:t>
            </a:r>
          </a:p>
          <a:p>
            <a:pPr marL="285750" indent="-285750">
              <a:lnSpc>
                <a:spcPct val="150000"/>
              </a:lnSpc>
              <a:buFontTx/>
              <a:buChar char="-"/>
            </a:pPr>
            <a:r>
              <a:rPr lang="en-US" sz="1600" dirty="0"/>
              <a:t>Add a column of driver-related index</a:t>
            </a:r>
          </a:p>
          <a:p>
            <a:pPr marL="285750" indent="-285750">
              <a:lnSpc>
                <a:spcPct val="150000"/>
              </a:lnSpc>
              <a:buFontTx/>
              <a:buChar char="-"/>
            </a:pPr>
            <a:r>
              <a:rPr lang="en-US" sz="1600" dirty="0"/>
              <a:t>Add a column of car-related index</a:t>
            </a:r>
          </a:p>
          <a:p>
            <a:pPr>
              <a:lnSpc>
                <a:spcPct val="150000"/>
              </a:lnSpc>
            </a:pPr>
            <a:r>
              <a:rPr lang="en-US" sz="1600" dirty="0"/>
              <a:t>Problem:</a:t>
            </a:r>
          </a:p>
          <a:p>
            <a:pPr marL="285750" indent="-285750">
              <a:lnSpc>
                <a:spcPct val="150000"/>
              </a:lnSpc>
              <a:buFontTx/>
              <a:buChar char="-"/>
            </a:pPr>
            <a:r>
              <a:rPr lang="en-US" sz="1600" dirty="0"/>
              <a:t>Validation loss less than training loss</a:t>
            </a:r>
          </a:p>
        </p:txBody>
      </p:sp>
      <p:pic>
        <p:nvPicPr>
          <p:cNvPr id="11" name="Content Placeholder 4">
            <a:extLst>
              <a:ext uri="{FF2B5EF4-FFF2-40B4-BE49-F238E27FC236}">
                <a16:creationId xmlns:a16="http://schemas.microsoft.com/office/drawing/2014/main" id="{FC2EA51A-EB2A-49C3-A321-F0528099D729}"/>
              </a:ext>
            </a:extLst>
          </p:cNvPr>
          <p:cNvPicPr/>
          <p:nvPr/>
        </p:nvPicPr>
        <p:blipFill rotWithShape="1">
          <a:blip r:embed="rId3"/>
          <a:srcRect t="-1" r="437" b="893"/>
          <a:stretch/>
        </p:blipFill>
        <p:spPr>
          <a:xfrm>
            <a:off x="1082929" y="1943256"/>
            <a:ext cx="7265668" cy="3593248"/>
          </a:xfrm>
          <a:prstGeom prst="rect">
            <a:avLst/>
          </a:prstGeom>
        </p:spPr>
      </p:pic>
    </p:spTree>
    <p:extLst>
      <p:ext uri="{BB962C8B-B14F-4D97-AF65-F5344CB8AC3E}">
        <p14:creationId xmlns:p14="http://schemas.microsoft.com/office/powerpoint/2010/main" val="152901710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TotalTime>
  <Words>7102</Words>
  <Application>Microsoft Office PowerPoint</Application>
  <PresentationFormat>Widescreen</PresentationFormat>
  <Paragraphs>1069</Paragraphs>
  <Slides>79</Slides>
  <Notes>59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Fira Sans Extra Condensed</vt:lpstr>
      <vt:lpstr>MathJax_Main</vt:lpstr>
      <vt:lpstr>MathJax_Math-italic</vt:lpstr>
      <vt:lpstr>Arial</vt:lpstr>
      <vt:lpstr>Calibri</vt:lpstr>
      <vt:lpstr>Franklin Gothic Book</vt:lpstr>
      <vt:lpstr>Crop</vt:lpstr>
      <vt:lpstr>F1 Pit-stop strategy Final presentation</vt:lpstr>
      <vt:lpstr>Table of content</vt:lpstr>
      <vt:lpstr>General Background</vt:lpstr>
      <vt:lpstr>What?... Is Formula One What?... Is Pit-Stop Strategy</vt:lpstr>
      <vt:lpstr>Goals</vt:lpstr>
      <vt:lpstr>Goals accomplished</vt:lpstr>
      <vt:lpstr>Model 1: predict final position gain or loss</vt:lpstr>
      <vt:lpstr>Version 2: 8-layer DNN (from the previous presentation)</vt:lpstr>
      <vt:lpstr>Version 3: Improved overfitting, but imbalance in dataset result label</vt:lpstr>
      <vt:lpstr>Version 3: Improved overfitting, but imbalance in dataset result label</vt:lpstr>
      <vt:lpstr>Version 4: Balanced dataset, using “final position” as result label</vt:lpstr>
      <vt:lpstr>Version 4: Balanced dataset, using “final position” as result label</vt:lpstr>
      <vt:lpstr>Version 4: Balanced dataset, using “final position” as result label</vt:lpstr>
      <vt:lpstr>Version 5: “Total race time” as result label</vt:lpstr>
      <vt:lpstr>Version 5: “Total race time” as result label</vt:lpstr>
      <vt:lpstr>Version 6: Sorted “final position gain” as result label</vt:lpstr>
      <vt:lpstr>Version 6: Sorted “final position gain” as result label</vt:lpstr>
      <vt:lpstr>Version 7 (Final version): Sorted “final position gain” with adjusted dataset distribution</vt:lpstr>
      <vt:lpstr>Version 7 (Final version): Sorted “final position gain” with adjusted dataset distribution</vt:lpstr>
      <vt:lpstr>Version 7 (Final version): Sorted “final position gain” with adjusted dataset distribution</vt:lpstr>
      <vt:lpstr>Version 7 (Final version): Sorted “final position gain” with adjusted dataset distribution</vt:lpstr>
      <vt:lpstr>Version 7 (Final version): Sorted “final position gain” with adjusted dataset distribution</vt:lpstr>
      <vt:lpstr>Version 7 (Final version): Sorted “final position gain” with adjusted dataset distribution</vt:lpstr>
      <vt:lpstr>Version 7 (Final version): Sorted “final position gain” with adjusted dataset distribution</vt:lpstr>
      <vt:lpstr>Overview of model 1 architecture</vt:lpstr>
      <vt:lpstr>Overview of model 1 architecture</vt:lpstr>
      <vt:lpstr>Overview of model 1 architecture</vt:lpstr>
      <vt:lpstr>Overview of model 1 architecture</vt:lpstr>
      <vt:lpstr>Evaluation of model 1</vt:lpstr>
      <vt:lpstr>Evaluation of model 1</vt:lpstr>
      <vt:lpstr>Evaluation of model 1</vt:lpstr>
      <vt:lpstr>Evaluation of model 1</vt:lpstr>
      <vt:lpstr>Evaluation of model 1</vt:lpstr>
      <vt:lpstr>Conclusion of model 1</vt:lpstr>
      <vt:lpstr>Model 2: predict pitstop strategy under safety car condition</vt:lpstr>
      <vt:lpstr>PowerPoint Presentation</vt:lpstr>
      <vt:lpstr>PowerPoint Presentation</vt:lpstr>
      <vt:lpstr>PowerPoint Presentation</vt:lpstr>
      <vt:lpstr>Dilemma of Safety Car condition</vt:lpstr>
      <vt:lpstr>Version 1: Reuse model 1 with slight changes to input fields</vt:lpstr>
      <vt:lpstr>Preprocessing of Dataset (partial)</vt:lpstr>
      <vt:lpstr>Version 2: New columns, duplicate driver rows for each safety car scenario</vt:lpstr>
      <vt:lpstr>Version 2: New columns, duplicate driver rows for each safety car scenario</vt:lpstr>
      <vt:lpstr>Version 2: New columns, duplicate driver rows for each safety car scenario</vt:lpstr>
      <vt:lpstr>Version 2: New columns, duplicate driver rows for each safety car scenario</vt:lpstr>
      <vt:lpstr>Version 2: New columns, duplicate driver rows for each safety car scenario</vt:lpstr>
      <vt:lpstr>Overview of model 2 architecture</vt:lpstr>
      <vt:lpstr>Overview of model 2 architecture</vt:lpstr>
      <vt:lpstr>Overview of model 2 architecture</vt:lpstr>
      <vt:lpstr>Version 2: Evaluation</vt:lpstr>
      <vt:lpstr>Evaluation of model 2: Goal 1</vt:lpstr>
      <vt:lpstr>Evaluation of model 2: Goal 1</vt:lpstr>
      <vt:lpstr>Evaluation of model 2: Goal 1</vt:lpstr>
      <vt:lpstr>Evaluation of model 2: Goal 1</vt:lpstr>
      <vt:lpstr>Evaluation of model 2: Goal 2</vt:lpstr>
      <vt:lpstr>Conclusion of model 2</vt:lpstr>
      <vt:lpstr>Decision support system (DSS)</vt:lpstr>
      <vt:lpstr>Decision Support System</vt:lpstr>
      <vt:lpstr>Decision Support System</vt:lpstr>
      <vt:lpstr>Decision Support System</vt:lpstr>
      <vt:lpstr>Decision Support System</vt:lpstr>
      <vt:lpstr>Decision Support System</vt:lpstr>
      <vt:lpstr>Conclusion</vt:lpstr>
      <vt:lpstr>Conclusion</vt:lpstr>
      <vt:lpstr>Improvement</vt:lpstr>
      <vt:lpstr>Thank you</vt:lpstr>
      <vt:lpstr>Additional details worth including</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model</vt:lpstr>
      <vt:lpstr>What?... Is an undercut &amp; overcut</vt:lpstr>
      <vt:lpstr>What?... Is an undercut &amp; overcut</vt:lpstr>
      <vt:lpstr>What?... Is an Accident Scenario / Safety Car Scenario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 Pit-stop strategy</dc:title>
  <dc:creator>Chan Ming Chung</dc:creator>
  <cp:lastModifiedBy>Chan Ming Chung</cp:lastModifiedBy>
  <cp:revision>195</cp:revision>
  <dcterms:created xsi:type="dcterms:W3CDTF">2021-01-12T17:35:03Z</dcterms:created>
  <dcterms:modified xsi:type="dcterms:W3CDTF">2021-04-20T06:54:18Z</dcterms:modified>
</cp:coreProperties>
</file>